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1721" r:id="rId2"/>
    <p:sldId id="1663" r:id="rId3"/>
    <p:sldId id="1722" r:id="rId4"/>
    <p:sldId id="836" r:id="rId5"/>
    <p:sldId id="1665" r:id="rId6"/>
    <p:sldId id="1085" r:id="rId7"/>
    <p:sldId id="1084" r:id="rId8"/>
    <p:sldId id="1763" r:id="rId9"/>
    <p:sldId id="1765" r:id="rId10"/>
    <p:sldId id="1764" r:id="rId11"/>
    <p:sldId id="1032" r:id="rId12"/>
    <p:sldId id="1083" r:id="rId13"/>
    <p:sldId id="1781" r:id="rId14"/>
    <p:sldId id="1783" r:id="rId15"/>
    <p:sldId id="945" r:id="rId16"/>
    <p:sldId id="748" r:id="rId17"/>
    <p:sldId id="749" r:id="rId18"/>
    <p:sldId id="1807" r:id="rId19"/>
    <p:sldId id="750" r:id="rId20"/>
    <p:sldId id="1785" r:id="rId21"/>
    <p:sldId id="1782" r:id="rId22"/>
    <p:sldId id="754" r:id="rId23"/>
    <p:sldId id="1784" r:id="rId24"/>
    <p:sldId id="1786" r:id="rId25"/>
    <p:sldId id="1120" r:id="rId26"/>
    <p:sldId id="1794" r:id="rId27"/>
    <p:sldId id="933" r:id="rId28"/>
    <p:sldId id="1792" r:id="rId29"/>
    <p:sldId id="1422" r:id="rId30"/>
    <p:sldId id="1423" r:id="rId31"/>
    <p:sldId id="1424" r:id="rId32"/>
    <p:sldId id="1787" r:id="rId33"/>
    <p:sldId id="1425" r:id="rId34"/>
    <p:sldId id="1427" r:id="rId35"/>
    <p:sldId id="947" r:id="rId36"/>
    <p:sldId id="920" r:id="rId37"/>
    <p:sldId id="1101" r:id="rId38"/>
    <p:sldId id="1788" r:id="rId39"/>
    <p:sldId id="1102" r:id="rId40"/>
    <p:sldId id="924" r:id="rId41"/>
    <p:sldId id="1442" r:id="rId42"/>
    <p:sldId id="948" r:id="rId43"/>
    <p:sldId id="1736" r:id="rId44"/>
    <p:sldId id="1673" r:id="rId45"/>
    <p:sldId id="1421" r:id="rId46"/>
    <p:sldId id="1738" r:id="rId47"/>
    <p:sldId id="1418" r:id="rId48"/>
    <p:sldId id="1737" r:id="rId49"/>
    <p:sldId id="949" r:id="rId50"/>
    <p:sldId id="1766" r:id="rId51"/>
    <p:sldId id="1746" r:id="rId52"/>
    <p:sldId id="1748" r:id="rId53"/>
    <p:sldId id="1745" r:id="rId54"/>
    <p:sldId id="1767" r:id="rId55"/>
    <p:sldId id="1741" r:id="rId56"/>
    <p:sldId id="1789" r:id="rId57"/>
    <p:sldId id="1739" r:id="rId58"/>
    <p:sldId id="1726" r:id="rId59"/>
    <p:sldId id="1688" r:id="rId60"/>
    <p:sldId id="1393" r:id="rId61"/>
    <p:sldId id="1689" r:id="rId62"/>
    <p:sldId id="1690" r:id="rId63"/>
    <p:sldId id="1691" r:id="rId64"/>
    <p:sldId id="1692" r:id="rId65"/>
    <p:sldId id="1693" r:id="rId66"/>
    <p:sldId id="1694" r:id="rId67"/>
    <p:sldId id="1791" r:id="rId68"/>
    <p:sldId id="1695" r:id="rId69"/>
    <p:sldId id="1790" r:id="rId70"/>
    <p:sldId id="1696" r:id="rId71"/>
    <p:sldId id="1697" r:id="rId72"/>
    <p:sldId id="1793" r:id="rId73"/>
    <p:sldId id="901" r:id="rId74"/>
    <p:sldId id="1732" r:id="rId75"/>
    <p:sldId id="953" r:id="rId76"/>
    <p:sldId id="1804" r:id="rId77"/>
    <p:sldId id="899" r:id="rId78"/>
    <p:sldId id="958" r:id="rId79"/>
    <p:sldId id="1806" r:id="rId80"/>
    <p:sldId id="850" r:id="rId81"/>
    <p:sldId id="1805" r:id="rId82"/>
    <p:sldId id="979" r:id="rId83"/>
    <p:sldId id="796" r:id="rId84"/>
    <p:sldId id="1768" r:id="rId85"/>
    <p:sldId id="1795" r:id="rId86"/>
    <p:sldId id="1769" r:id="rId87"/>
    <p:sldId id="1749" r:id="rId88"/>
    <p:sldId id="1750" r:id="rId89"/>
    <p:sldId id="1450" r:id="rId90"/>
    <p:sldId id="1729" r:id="rId91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Silva Pinto" initials="MSP" lastIdx="1" clrIdx="0">
    <p:extLst>
      <p:ext uri="{19B8F6BF-5375-455C-9EA6-DF929625EA0E}">
        <p15:presenceInfo xmlns:p15="http://schemas.microsoft.com/office/powerpoint/2012/main" userId="S::miguel.pinto@mne.pt::241b8dda-5b1c-4009-adae-7cca20604a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56" autoAdjust="0"/>
    <p:restoredTop sz="93552" autoAdjust="0"/>
  </p:normalViewPr>
  <p:slideViewPr>
    <p:cSldViewPr snapToGrid="0">
      <p:cViewPr varScale="1">
        <p:scale>
          <a:sx n="104" d="100"/>
          <a:sy n="104" d="100"/>
        </p:scale>
        <p:origin x="1464" y="114"/>
      </p:cViewPr>
      <p:guideLst>
        <p:guide orient="horz" pos="2160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8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881" cy="49804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386" y="0"/>
            <a:ext cx="2950881" cy="498049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A183BE3B-45FE-4886-8FD0-F27990A29956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442876"/>
            <a:ext cx="2950881" cy="49804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386" y="9442876"/>
            <a:ext cx="2950881" cy="498049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ABE0F482-C086-4907-AC66-7017C8B976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22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0E6A423A-49D5-49B8-9827-7B45EDE498CF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8" tIns="47854" rIns="95708" bIns="47854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5708" tIns="47854" rIns="95708" bIns="478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84AA67E3-1420-4541-9E06-9693097AD2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618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753119" y="11128532"/>
            <a:ext cx="2868115" cy="58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69" tIns="45332" rIns="90669" bIns="45332" anchor="b"/>
          <a:lstStyle/>
          <a:p>
            <a:pPr algn="r" defTabSz="905060"/>
            <a:r>
              <a:rPr lang="en-US" sz="1400" dirty="0">
                <a:latin typeface="Calibri" pitchFamily="34" charset="0"/>
              </a:rPr>
              <a:t>‹#›</a:t>
            </a:r>
          </a:p>
        </p:txBody>
      </p:sp>
      <p:sp>
        <p:nvSpPr>
          <p:cNvPr id="16386" name="Text Box 2"/>
          <p:cNvSpPr txBox="1">
            <a:spLocks noGrp="1" noChangeArrowheads="1"/>
          </p:cNvSpPr>
          <p:nvPr/>
        </p:nvSpPr>
        <p:spPr bwMode="auto">
          <a:xfrm>
            <a:off x="3753119" y="11128532"/>
            <a:ext cx="2868115" cy="58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69" tIns="45332" rIns="90669" bIns="45332" anchor="b"/>
          <a:lstStyle/>
          <a:p>
            <a:pPr algn="r" defTabSz="905060"/>
            <a:r>
              <a:rPr lang="pt-PT" sz="1400" dirty="0">
                <a:latin typeface="Calibri" pitchFamily="34" charset="0"/>
              </a:rPr>
              <a:t>2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en-US" sz="1100"/>
              <a:t>‹#›</a:t>
            </a:r>
          </a:p>
        </p:txBody>
      </p:sp>
      <p:sp>
        <p:nvSpPr>
          <p:cNvPr id="38914" name="Text Box 2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pt-PT" sz="1100"/>
              <a:t>2</a:t>
            </a:r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6" y="5124752"/>
            <a:ext cx="5445204" cy="4858696"/>
          </a:xfrm>
          <a:noFill/>
          <a:ln/>
        </p:spPr>
        <p:txBody>
          <a:bodyPr lIns="78381" tIns="39190" rIns="78381" bIns="39190"/>
          <a:lstStyle/>
          <a:p>
            <a:pPr eaLnBrk="1" hangingPunct="1"/>
            <a:r>
              <a:rPr lang="en-US" dirty="0"/>
              <a:t>_ </a:t>
            </a:r>
            <a:r>
              <a:rPr lang="en-US" dirty="0" err="1"/>
              <a:t>critério</a:t>
            </a:r>
            <a:r>
              <a:rPr lang="en-US" dirty="0"/>
              <a:t> da </a:t>
            </a:r>
            <a:r>
              <a:rPr lang="en-US" dirty="0" err="1"/>
              <a:t>fonte</a:t>
            </a:r>
            <a:r>
              <a:rPr lang="en-US" dirty="0"/>
              <a:t> de </a:t>
            </a:r>
            <a:r>
              <a:rPr lang="en-US" dirty="0" err="1"/>
              <a:t>rendimento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9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59433" y="10249496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74" tIns="43586" rIns="87174" bIns="43586" anchor="b"/>
          <a:lstStyle/>
          <a:p>
            <a:pPr algn="r" defTabSz="869158"/>
            <a:r>
              <a:rPr lang="en-US" sz="1300">
                <a:latin typeface="Calibri" pitchFamily="34" charset="0"/>
              </a:rPr>
              <a:t>‹#›</a:t>
            </a:r>
          </a:p>
        </p:txBody>
      </p:sp>
      <p:sp>
        <p:nvSpPr>
          <p:cNvPr id="45058" name="Text Box 2"/>
          <p:cNvSpPr txBox="1">
            <a:spLocks noGrp="1" noChangeArrowheads="1"/>
          </p:cNvSpPr>
          <p:nvPr/>
        </p:nvSpPr>
        <p:spPr bwMode="auto">
          <a:xfrm>
            <a:off x="3859433" y="10249496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74" tIns="43586" rIns="87174" bIns="43586" anchor="b"/>
          <a:lstStyle/>
          <a:p>
            <a:pPr algn="r" defTabSz="869158"/>
            <a:r>
              <a:rPr lang="pt-PT" sz="1300">
                <a:latin typeface="Calibri" pitchFamily="34" charset="0"/>
              </a:rPr>
              <a:t>2</a:t>
            </a:r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47106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6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51202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r>
              <a:rPr lang="en-US" dirty="0"/>
              <a:t>- </a:t>
            </a:r>
            <a:r>
              <a:rPr lang="en-US" dirty="0" err="1"/>
              <a:t>artigo</a:t>
            </a:r>
            <a:r>
              <a:rPr lang="en-US" dirty="0"/>
              <a:t> 22. nº 8 </a:t>
            </a:r>
            <a:r>
              <a:rPr lang="en-US" dirty="0" err="1"/>
              <a:t>determina</a:t>
            </a:r>
            <a:r>
              <a:rPr lang="en-US" dirty="0"/>
              <a:t> a </a:t>
            </a:r>
            <a:r>
              <a:rPr lang="en-US" dirty="0" err="1"/>
              <a:t>inclusão</a:t>
            </a:r>
            <a:r>
              <a:rPr lang="en-US" dirty="0"/>
              <a:t> dos </a:t>
            </a:r>
            <a:r>
              <a:rPr lang="en-US" dirty="0" err="1"/>
              <a:t>rendimentos</a:t>
            </a:r>
            <a:r>
              <a:rPr lang="en-US" dirty="0"/>
              <a:t> dos dependents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declaração</a:t>
            </a:r>
            <a:r>
              <a:rPr lang="en-US" dirty="0"/>
              <a:t> do </a:t>
            </a:r>
            <a:r>
              <a:rPr lang="en-US" dirty="0" err="1"/>
              <a:t>agregado</a:t>
            </a:r>
            <a:r>
              <a:rPr lang="en-US" dirty="0"/>
              <a:t> familiar</a:t>
            </a:r>
          </a:p>
        </p:txBody>
      </p:sp>
    </p:spTree>
    <p:extLst>
      <p:ext uri="{BB962C8B-B14F-4D97-AF65-F5344CB8AC3E}">
        <p14:creationId xmlns:p14="http://schemas.microsoft.com/office/powerpoint/2010/main" val="298190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57908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5" tIns="44401" rIns="88805" bIns="44401" anchor="b"/>
          <a:lstStyle/>
          <a:p>
            <a:pPr algn="r" defTabSz="888773"/>
            <a:r>
              <a:rPr lang="en-US" sz="1300"/>
              <a:t>‹#›</a:t>
            </a:r>
          </a:p>
        </p:txBody>
      </p:sp>
      <p:sp>
        <p:nvSpPr>
          <p:cNvPr id="49154" name="Text Box 2"/>
          <p:cNvSpPr txBox="1">
            <a:spLocks noGrp="1" noChangeArrowheads="1"/>
          </p:cNvSpPr>
          <p:nvPr/>
        </p:nvSpPr>
        <p:spPr bwMode="auto">
          <a:xfrm>
            <a:off x="3857908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5" tIns="44401" rIns="88805" bIns="44401" anchor="b"/>
          <a:lstStyle/>
          <a:p>
            <a:pPr algn="r" defTabSz="888773"/>
            <a:r>
              <a:rPr lang="pt-PT" sz="1300"/>
              <a:t>2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7725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6" y="5124751"/>
            <a:ext cx="5445204" cy="4858696"/>
          </a:xfrm>
          <a:noFill/>
          <a:ln/>
        </p:spPr>
        <p:txBody>
          <a:bodyPr lIns="88805" tIns="44401" rIns="88805" bIns="4440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1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3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5529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57346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7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59394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3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dirty="0"/>
              <a:t>- o novo </a:t>
            </a:r>
            <a:r>
              <a:rPr lang="en-US" dirty="0" err="1"/>
              <a:t>vínculo</a:t>
            </a:r>
            <a:r>
              <a:rPr lang="en-US" dirty="0"/>
              <a:t> </a:t>
            </a:r>
            <a:r>
              <a:rPr lang="en-US" dirty="0" err="1"/>
              <a:t>profissional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ser: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dependente</a:t>
            </a:r>
            <a:r>
              <a:rPr lang="en-US" dirty="0"/>
              <a:t>; </a:t>
            </a:r>
            <a:r>
              <a:rPr lang="en-US" dirty="0" err="1"/>
              <a:t>independente</a:t>
            </a:r>
            <a:r>
              <a:rPr lang="en-US" dirty="0"/>
              <a:t>;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/>
              <a:t>comerciais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09998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4257071" y="12544585"/>
            <a:ext cx="3253088" cy="66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032" tIns="53514" rIns="107032" bIns="53514" anchor="b"/>
          <a:lstStyle/>
          <a:p>
            <a:pPr algn="r" defTabSz="1069111"/>
            <a:r>
              <a:rPr lang="en-US" sz="1600">
                <a:latin typeface="Calibri" pitchFamily="34" charset="0"/>
              </a:rPr>
              <a:t>‹#›</a:t>
            </a:r>
          </a:p>
        </p:txBody>
      </p:sp>
      <p:sp>
        <p:nvSpPr>
          <p:cNvPr id="100354" name="Text Box 2"/>
          <p:cNvSpPr txBox="1">
            <a:spLocks noGrp="1" noChangeArrowheads="1"/>
          </p:cNvSpPr>
          <p:nvPr/>
        </p:nvSpPr>
        <p:spPr bwMode="auto">
          <a:xfrm>
            <a:off x="4257071" y="12544585"/>
            <a:ext cx="3253088" cy="66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032" tIns="53514" rIns="107032" bIns="53514" anchor="b"/>
          <a:lstStyle/>
          <a:p>
            <a:pPr algn="r" defTabSz="1069111"/>
            <a:r>
              <a:rPr lang="pt-PT" sz="1600">
                <a:latin typeface="Calibri" pitchFamily="34" charset="0"/>
              </a:rPr>
              <a:t>2</a:t>
            </a:r>
          </a:p>
        </p:txBody>
      </p:sp>
      <p:sp>
        <p:nvSpPr>
          <p:cNvPr id="100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6588" y="990600"/>
            <a:ext cx="8799513" cy="4949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- </a:t>
            </a:r>
            <a:r>
              <a:rPr lang="en-US" dirty="0" err="1"/>
              <a:t>Aprovado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DL 442-A/88 </a:t>
            </a:r>
            <a:r>
              <a:rPr lang="en-US" dirty="0" err="1"/>
              <a:t>início</a:t>
            </a:r>
            <a:r>
              <a:rPr lang="en-US" dirty="0"/>
              <a:t> da </a:t>
            </a:r>
            <a:r>
              <a:rPr lang="en-US" dirty="0" err="1"/>
              <a:t>vigência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01.01.1989 (</a:t>
            </a:r>
            <a:r>
              <a:rPr lang="en-US" dirty="0" err="1"/>
              <a:t>artigo</a:t>
            </a:r>
            <a:r>
              <a:rPr lang="en-US" dirty="0"/>
              <a:t> 2º)</a:t>
            </a:r>
          </a:p>
        </p:txBody>
      </p:sp>
    </p:spTree>
    <p:extLst>
      <p:ext uri="{BB962C8B-B14F-4D97-AF65-F5344CB8AC3E}">
        <p14:creationId xmlns:p14="http://schemas.microsoft.com/office/powerpoint/2010/main" val="19360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6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b="1" dirty="0"/>
              <a:t>- IRS </a:t>
            </a:r>
            <a:r>
              <a:rPr lang="en-US" b="1" dirty="0" err="1"/>
              <a:t>Jovem</a:t>
            </a:r>
            <a:r>
              <a:rPr lang="en-US" b="1" dirty="0"/>
              <a:t> (</a:t>
            </a:r>
            <a:r>
              <a:rPr lang="en-US" b="1" dirty="0" err="1"/>
              <a:t>artigo</a:t>
            </a:r>
            <a:r>
              <a:rPr lang="en-US" b="1" dirty="0"/>
              <a:t> 12-B CIRS) – </a:t>
            </a:r>
            <a:r>
              <a:rPr lang="en-US" b="1" dirty="0" err="1"/>
              <a:t>Isenções</a:t>
            </a:r>
            <a:r>
              <a:rPr lang="en-US" b="1" dirty="0"/>
              <a:t> de partes do </a:t>
            </a:r>
            <a:r>
              <a:rPr lang="en-US" b="1" dirty="0" err="1"/>
              <a:t>rendimento</a:t>
            </a:r>
            <a:r>
              <a:rPr lang="en-US" b="1" dirty="0"/>
              <a:t> cat A (c/</a:t>
            </a:r>
            <a:r>
              <a:rPr lang="en-US" b="1" dirty="0" err="1"/>
              <a:t>limites</a:t>
            </a:r>
            <a:r>
              <a:rPr lang="en-US" b="1" dirty="0"/>
              <a:t>)</a:t>
            </a:r>
          </a:p>
          <a:p>
            <a:pPr eaLnBrk="1" hangingPunct="1"/>
            <a:r>
              <a:rPr lang="en-US" b="1" dirty="0"/>
              <a:t>- </a:t>
            </a:r>
            <a:r>
              <a:rPr lang="en-US" b="1" dirty="0" err="1"/>
              <a:t>Deficientes</a:t>
            </a:r>
            <a:r>
              <a:rPr lang="en-US" b="1" dirty="0"/>
              <a:t> com </a:t>
            </a:r>
            <a:r>
              <a:rPr lang="en-US" b="1" dirty="0" err="1"/>
              <a:t>grau</a:t>
            </a:r>
            <a:r>
              <a:rPr lang="en-US" b="1" dirty="0"/>
              <a:t> de </a:t>
            </a:r>
            <a:r>
              <a:rPr lang="en-US" b="1" dirty="0" err="1"/>
              <a:t>incapacidade</a:t>
            </a:r>
            <a:r>
              <a:rPr lang="en-US" b="1" dirty="0"/>
              <a:t> </a:t>
            </a:r>
            <a:r>
              <a:rPr lang="en-US" b="1" dirty="0" err="1"/>
              <a:t>igual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= </a:t>
            </a:r>
            <a:r>
              <a:rPr lang="en-US" b="1" dirty="0" err="1"/>
              <a:t>ou</a:t>
            </a:r>
            <a:r>
              <a:rPr lang="en-US" b="1" dirty="0"/>
              <a:t> &gt; 60%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tributados</a:t>
            </a:r>
            <a:r>
              <a:rPr lang="en-US" b="1" dirty="0"/>
              <a:t> </a:t>
            </a:r>
            <a:r>
              <a:rPr lang="en-US" b="1" dirty="0" err="1"/>
              <a:t>apenas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85% dos </a:t>
            </a:r>
            <a:r>
              <a:rPr lang="en-US" b="1" dirty="0" err="1"/>
              <a:t>seus</a:t>
            </a:r>
            <a:r>
              <a:rPr lang="en-US" b="1" dirty="0"/>
              <a:t> </a:t>
            </a:r>
            <a:r>
              <a:rPr lang="en-US" b="1" dirty="0" err="1"/>
              <a:t>rendimentos</a:t>
            </a:r>
            <a:r>
              <a:rPr lang="en-US" b="1" dirty="0"/>
              <a:t> cat A c/</a:t>
            </a:r>
            <a:r>
              <a:rPr lang="en-US" b="1" dirty="0" err="1"/>
              <a:t>limite</a:t>
            </a:r>
            <a:r>
              <a:rPr lang="en-US" b="1" dirty="0"/>
              <a:t> de 2 500 (</a:t>
            </a:r>
            <a:r>
              <a:rPr lang="en-US" b="1" dirty="0" err="1"/>
              <a:t>artigo</a:t>
            </a:r>
            <a:r>
              <a:rPr lang="en-US" b="1" dirty="0"/>
              <a:t> 56-A CIRS)</a:t>
            </a:r>
          </a:p>
        </p:txBody>
      </p:sp>
    </p:spTree>
    <p:extLst>
      <p:ext uri="{BB962C8B-B14F-4D97-AF65-F5344CB8AC3E}">
        <p14:creationId xmlns:p14="http://schemas.microsoft.com/office/powerpoint/2010/main" val="2565330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67586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pt-PT" dirty="0"/>
              <a:t>*O valor do IAS para o ano de 2023 é de € 480,43</a:t>
            </a:r>
          </a:p>
          <a:p>
            <a:pPr eaLnBrk="1" hangingPunct="1"/>
            <a:r>
              <a:rPr lang="pt-PT" dirty="0"/>
              <a:t>- O limite da dedução específica é de </a:t>
            </a:r>
            <a:r>
              <a:rPr lang="pt-PT" b="1" dirty="0"/>
              <a:t>EUR 4 324 </a:t>
            </a:r>
            <a:r>
              <a:rPr lang="pt-PT" dirty="0"/>
              <a:t>(480,43 x 12 = 5 765,16 x 75%)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1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2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0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4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0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dirty="0"/>
              <a:t>-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titulares</a:t>
            </a:r>
            <a:r>
              <a:rPr lang="en-US" dirty="0"/>
              <a:t> de </a:t>
            </a:r>
            <a:r>
              <a:rPr lang="en-US" dirty="0" err="1"/>
              <a:t>rendimentos</a:t>
            </a:r>
            <a:r>
              <a:rPr lang="en-US" dirty="0"/>
              <a:t> da cat A que </a:t>
            </a:r>
            <a:r>
              <a:rPr lang="en-US" dirty="0" err="1"/>
              <a:t>tenham</a:t>
            </a:r>
            <a:r>
              <a:rPr lang="en-US" dirty="0"/>
              <a:t> </a:t>
            </a:r>
            <a:r>
              <a:rPr lang="en-US" dirty="0" err="1"/>
              <a:t>auferido</a:t>
            </a:r>
            <a:r>
              <a:rPr lang="en-US" dirty="0"/>
              <a:t> </a:t>
            </a:r>
            <a:r>
              <a:rPr lang="en-US" dirty="0" err="1"/>
              <a:t>rendimentos</a:t>
            </a:r>
            <a:r>
              <a:rPr lang="en-US" dirty="0"/>
              <a:t> de </a:t>
            </a:r>
            <a:r>
              <a:rPr lang="en-US" b="1" dirty="0"/>
              <a:t>valor inferior a EUR 8 500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dispensados</a:t>
            </a:r>
            <a:r>
              <a:rPr lang="en-US" dirty="0"/>
              <a:t> da </a:t>
            </a:r>
            <a:r>
              <a:rPr lang="en-US" dirty="0" err="1"/>
              <a:t>entrega</a:t>
            </a:r>
            <a:r>
              <a:rPr lang="en-US" dirty="0"/>
              <a:t> da </a:t>
            </a:r>
            <a:r>
              <a:rPr lang="en-US" dirty="0" err="1"/>
              <a:t>declaração</a:t>
            </a:r>
            <a:r>
              <a:rPr lang="en-US" dirty="0"/>
              <a:t> mod 3, </a:t>
            </a:r>
            <a:r>
              <a:rPr lang="en-US" dirty="0" err="1"/>
              <a:t>desde</a:t>
            </a:r>
            <a:r>
              <a:rPr lang="en-US" dirty="0"/>
              <a:t> que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tenham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objeto</a:t>
            </a:r>
            <a:r>
              <a:rPr lang="en-US" dirty="0"/>
              <a:t> de </a:t>
            </a:r>
            <a:r>
              <a:rPr lang="en-US" dirty="0" err="1"/>
              <a:t>retenção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 (</a:t>
            </a:r>
            <a:r>
              <a:rPr lang="en-US" dirty="0" err="1"/>
              <a:t>artigo</a:t>
            </a:r>
            <a:r>
              <a:rPr lang="en-US" dirty="0"/>
              <a:t> 58, nº1, b)</a:t>
            </a:r>
          </a:p>
          <a:p>
            <a:pPr eaLnBrk="1" hangingPunct="1"/>
            <a:r>
              <a:rPr lang="en-US" dirty="0"/>
              <a:t>- As </a:t>
            </a:r>
            <a:r>
              <a:rPr lang="en-US" dirty="0" err="1"/>
              <a:t>declarações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3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pré-preenchidas</a:t>
            </a:r>
            <a:r>
              <a:rPr lang="en-US" dirty="0"/>
              <a:t> pela AT</a:t>
            </a:r>
          </a:p>
        </p:txBody>
      </p:sp>
    </p:spTree>
    <p:extLst>
      <p:ext uri="{BB962C8B-B14F-4D97-AF65-F5344CB8AC3E}">
        <p14:creationId xmlns:p14="http://schemas.microsoft.com/office/powerpoint/2010/main" val="3763779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1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469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6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20482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r>
              <a:rPr lang="en-US" dirty="0"/>
              <a:t>- IRS </a:t>
            </a:r>
            <a:r>
              <a:rPr lang="en-US" dirty="0" err="1"/>
              <a:t>sujeita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de </a:t>
            </a:r>
            <a:r>
              <a:rPr lang="en-US" dirty="0" err="1"/>
              <a:t>taxas</a:t>
            </a:r>
            <a:r>
              <a:rPr lang="en-US" dirty="0"/>
              <a:t> o conjunto de </a:t>
            </a:r>
            <a:r>
              <a:rPr lang="en-US" dirty="0" err="1"/>
              <a:t>rendimentos</a:t>
            </a:r>
            <a:r>
              <a:rPr lang="en-US" dirty="0"/>
              <a:t> (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exceções</a:t>
            </a:r>
            <a:r>
              <a:rPr lang="en-US" dirty="0"/>
              <a:t>: </a:t>
            </a:r>
            <a:r>
              <a:rPr lang="en-US" dirty="0" err="1"/>
              <a:t>taxas</a:t>
            </a:r>
            <a:r>
              <a:rPr lang="en-US" dirty="0"/>
              <a:t> </a:t>
            </a:r>
            <a:r>
              <a:rPr lang="en-US" dirty="0" err="1"/>
              <a:t>liberatórias</a:t>
            </a:r>
            <a:r>
              <a:rPr lang="en-US" dirty="0"/>
              <a:t> e </a:t>
            </a:r>
            <a:r>
              <a:rPr lang="en-US" dirty="0" err="1"/>
              <a:t>taxas</a:t>
            </a:r>
            <a:r>
              <a:rPr lang="en-US" dirty="0"/>
              <a:t> </a:t>
            </a:r>
            <a:r>
              <a:rPr lang="en-US" dirty="0" err="1"/>
              <a:t>especiais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- 1º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rendimentos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objeto</a:t>
            </a:r>
            <a:r>
              <a:rPr lang="en-US" dirty="0"/>
              <a:t> de </a:t>
            </a:r>
            <a:r>
              <a:rPr lang="en-US" dirty="0" err="1"/>
              <a:t>deduções</a:t>
            </a:r>
            <a:r>
              <a:rPr lang="en-US" dirty="0"/>
              <a:t> </a:t>
            </a:r>
            <a:r>
              <a:rPr lang="en-US" dirty="0" err="1"/>
              <a:t>específicas</a:t>
            </a:r>
            <a:r>
              <a:rPr lang="en-US" dirty="0"/>
              <a:t>; 2º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rendimentos</a:t>
            </a:r>
            <a:r>
              <a:rPr lang="en-US" dirty="0"/>
              <a:t> </a:t>
            </a:r>
            <a:r>
              <a:rPr lang="en-US" dirty="0" err="1"/>
              <a:t>líquidos</a:t>
            </a:r>
            <a:r>
              <a:rPr lang="en-US" dirty="0"/>
              <a:t> </a:t>
            </a:r>
            <a:r>
              <a:rPr lang="en-US" dirty="0" err="1"/>
              <a:t>somam</a:t>
            </a:r>
            <a:r>
              <a:rPr lang="en-US" dirty="0"/>
              <a:t>-se e </a:t>
            </a:r>
            <a:r>
              <a:rPr lang="en-US" dirty="0" err="1"/>
              <a:t>apura</a:t>
            </a:r>
            <a:r>
              <a:rPr lang="en-US" dirty="0"/>
              <a:t>-se o RGL/</a:t>
            </a:r>
            <a:r>
              <a:rPr lang="en-US" dirty="0" err="1"/>
              <a:t>rendimento</a:t>
            </a:r>
            <a:r>
              <a:rPr lang="en-US" dirty="0"/>
              <a:t> </a:t>
            </a:r>
            <a:r>
              <a:rPr lang="en-US" dirty="0" err="1"/>
              <a:t>coletável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ENGLOBAMENTO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qual se </a:t>
            </a:r>
            <a:r>
              <a:rPr lang="en-US" dirty="0" err="1"/>
              <a:t>aplica</a:t>
            </a:r>
            <a:r>
              <a:rPr lang="en-US" dirty="0"/>
              <a:t> a </a:t>
            </a:r>
            <a:r>
              <a:rPr lang="en-US" dirty="0" err="1"/>
              <a:t>tabela</a:t>
            </a:r>
            <a:r>
              <a:rPr lang="en-US" dirty="0"/>
              <a:t> de </a:t>
            </a:r>
            <a:r>
              <a:rPr lang="en-US" dirty="0" err="1"/>
              <a:t>taxas</a:t>
            </a:r>
            <a:r>
              <a:rPr lang="en-US" dirty="0"/>
              <a:t> do </a:t>
            </a:r>
            <a:r>
              <a:rPr lang="en-US" dirty="0" err="1"/>
              <a:t>artigo</a:t>
            </a:r>
            <a:r>
              <a:rPr lang="en-US" dirty="0"/>
              <a:t> 68</a:t>
            </a:r>
          </a:p>
        </p:txBody>
      </p:sp>
    </p:spTree>
    <p:extLst>
      <p:ext uri="{BB962C8B-B14F-4D97-AF65-F5344CB8AC3E}">
        <p14:creationId xmlns:p14="http://schemas.microsoft.com/office/powerpoint/2010/main" val="605945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673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6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 </a:t>
            </a:r>
            <a:r>
              <a:rPr lang="en-US" b="1" dirty="0" err="1"/>
              <a:t>Deficientes</a:t>
            </a:r>
            <a:r>
              <a:rPr lang="en-US" b="1" dirty="0"/>
              <a:t> com </a:t>
            </a:r>
            <a:r>
              <a:rPr lang="en-US" b="1" dirty="0" err="1"/>
              <a:t>grau</a:t>
            </a:r>
            <a:r>
              <a:rPr lang="en-US" b="1" dirty="0"/>
              <a:t> de </a:t>
            </a:r>
            <a:r>
              <a:rPr lang="en-US" b="1" dirty="0" err="1"/>
              <a:t>incapacidade</a:t>
            </a:r>
            <a:r>
              <a:rPr lang="en-US" b="1" dirty="0"/>
              <a:t> </a:t>
            </a:r>
            <a:r>
              <a:rPr lang="en-US" b="1" dirty="0" err="1"/>
              <a:t>igual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= </a:t>
            </a:r>
            <a:r>
              <a:rPr lang="en-US" b="1" dirty="0" err="1"/>
              <a:t>ou</a:t>
            </a:r>
            <a:r>
              <a:rPr lang="en-US" b="1" dirty="0"/>
              <a:t> &gt; 60%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tributados</a:t>
            </a:r>
            <a:r>
              <a:rPr lang="en-US" b="1" dirty="0"/>
              <a:t> </a:t>
            </a:r>
            <a:r>
              <a:rPr lang="en-US" b="1" dirty="0" err="1"/>
              <a:t>apenas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90% dos </a:t>
            </a:r>
            <a:r>
              <a:rPr lang="en-US" b="1" dirty="0" err="1"/>
              <a:t>seus</a:t>
            </a:r>
            <a:r>
              <a:rPr lang="en-US" b="1" dirty="0"/>
              <a:t> </a:t>
            </a:r>
            <a:r>
              <a:rPr lang="en-US" b="1" dirty="0" err="1"/>
              <a:t>rendimentos</a:t>
            </a:r>
            <a:r>
              <a:rPr lang="en-US" b="1" dirty="0"/>
              <a:t> cat H c/</a:t>
            </a:r>
            <a:r>
              <a:rPr lang="en-US" b="1" dirty="0" err="1"/>
              <a:t>limite</a:t>
            </a:r>
            <a:r>
              <a:rPr lang="en-US" b="1" dirty="0"/>
              <a:t> de 2 500 (</a:t>
            </a:r>
            <a:r>
              <a:rPr lang="en-US" b="1" dirty="0" err="1"/>
              <a:t>artigo</a:t>
            </a:r>
            <a:r>
              <a:rPr lang="en-US" b="1" dirty="0"/>
              <a:t> 56-A CIRS)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07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dirty="0"/>
              <a:t>- São </a:t>
            </a:r>
            <a:r>
              <a:rPr lang="en-US" dirty="0" err="1"/>
              <a:t>consid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78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08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8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3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8786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8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3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8786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8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3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8786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8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20834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20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b="1" dirty="0"/>
              <a:t>- </a:t>
            </a:r>
            <a:r>
              <a:rPr lang="en-US" b="1" dirty="0" err="1"/>
              <a:t>medida</a:t>
            </a:r>
            <a:r>
              <a:rPr lang="en-US" b="1" dirty="0"/>
              <a:t> de </a:t>
            </a:r>
            <a:r>
              <a:rPr lang="en-US" b="1" dirty="0" err="1"/>
              <a:t>eliminação</a:t>
            </a:r>
            <a:r>
              <a:rPr lang="en-US" b="1" dirty="0"/>
              <a:t> da </a:t>
            </a:r>
            <a:r>
              <a:rPr lang="en-US" b="1" dirty="0" err="1"/>
              <a:t>dupla</a:t>
            </a:r>
            <a:r>
              <a:rPr lang="en-US" b="1" dirty="0"/>
              <a:t> </a:t>
            </a:r>
            <a:r>
              <a:rPr lang="en-US" b="1" dirty="0" err="1"/>
              <a:t>tributação</a:t>
            </a:r>
            <a:r>
              <a:rPr lang="en-US" b="1" dirty="0"/>
              <a:t> </a:t>
            </a:r>
            <a:r>
              <a:rPr lang="en-US" b="1" dirty="0" err="1"/>
              <a:t>económica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6563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taxas</a:t>
            </a:r>
            <a:r>
              <a:rPr lang="en-US" dirty="0"/>
              <a:t> de </a:t>
            </a:r>
            <a:r>
              <a:rPr lang="en-US" dirty="0" err="1"/>
              <a:t>retenção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: 20% e 21,5% (PPR); 25% (</a:t>
            </a:r>
            <a:r>
              <a:rPr lang="en-US" dirty="0" err="1"/>
              <a:t>propriedade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/industrial/</a:t>
            </a:r>
            <a:r>
              <a:rPr lang="en-US" dirty="0" err="1"/>
              <a:t>assistência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/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equipamentos</a:t>
            </a:r>
            <a:r>
              <a:rPr lang="en-US" dirty="0"/>
              <a:t>; 35% (</a:t>
            </a:r>
            <a:r>
              <a:rPr lang="en-US" dirty="0" err="1"/>
              <a:t>contas</a:t>
            </a:r>
            <a:r>
              <a:rPr lang="en-US" dirty="0"/>
              <a:t> </a:t>
            </a:r>
            <a:r>
              <a:rPr lang="en-US" dirty="0" err="1"/>
              <a:t>abertas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terceiros</a:t>
            </a:r>
            <a:r>
              <a:rPr lang="en-US" dirty="0"/>
              <a:t>); 10% (</a:t>
            </a:r>
            <a:r>
              <a:rPr lang="en-US" dirty="0" err="1"/>
              <a:t>unidades</a:t>
            </a:r>
            <a:r>
              <a:rPr lang="en-US" dirty="0"/>
              <a:t> de </a:t>
            </a:r>
            <a:r>
              <a:rPr lang="en-US" dirty="0" err="1"/>
              <a:t>participação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8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245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6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3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3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995439" y="10567488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90114" name="Text Box 2"/>
          <p:cNvSpPr txBox="1">
            <a:spLocks noGrp="1" noChangeArrowheads="1"/>
          </p:cNvSpPr>
          <p:nvPr/>
        </p:nvSpPr>
        <p:spPr bwMode="auto">
          <a:xfrm>
            <a:off x="3995439" y="10567488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5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r>
              <a:rPr lang="en-US" dirty="0"/>
              <a:t>-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titulares</a:t>
            </a:r>
            <a:r>
              <a:rPr lang="en-US" dirty="0"/>
              <a:t> de </a:t>
            </a:r>
            <a:r>
              <a:rPr lang="en-US" dirty="0" err="1"/>
              <a:t>rendimentos</a:t>
            </a:r>
            <a:r>
              <a:rPr lang="en-US" dirty="0"/>
              <a:t> da cat F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optar</a:t>
            </a:r>
            <a:r>
              <a:rPr lang="en-US" dirty="0"/>
              <a:t> pela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tributação</a:t>
            </a:r>
            <a:r>
              <a:rPr lang="en-US" dirty="0"/>
              <a:t> Segundo as </a:t>
            </a:r>
            <a:r>
              <a:rPr lang="en-US" dirty="0" err="1"/>
              <a:t>regras</a:t>
            </a:r>
            <a:r>
              <a:rPr lang="en-US" dirty="0"/>
              <a:t> da cat B </a:t>
            </a:r>
            <a:r>
              <a:rPr lang="en-US" dirty="0" err="1"/>
              <a:t>desde</a:t>
            </a:r>
            <a:r>
              <a:rPr lang="en-US" dirty="0"/>
              <a:t> que </a:t>
            </a:r>
            <a:r>
              <a:rPr lang="en-US" dirty="0" err="1"/>
              <a:t>estejam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com as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profissionais</a:t>
            </a:r>
            <a:r>
              <a:rPr lang="en-US" dirty="0"/>
              <a:t>, </a:t>
            </a:r>
            <a:r>
              <a:rPr lang="en-US" dirty="0" err="1"/>
              <a:t>comerciais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industriais</a:t>
            </a:r>
            <a:r>
              <a:rPr lang="en-US" dirty="0"/>
              <a:t> </a:t>
            </a:r>
            <a:r>
              <a:rPr lang="en-US" dirty="0" err="1"/>
              <a:t>aí</a:t>
            </a:r>
            <a:r>
              <a:rPr lang="en-US" dirty="0"/>
              <a:t> </a:t>
            </a:r>
            <a:r>
              <a:rPr lang="en-US" dirty="0" err="1"/>
              <a:t>abrangidas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75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90114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90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38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en-US" sz="1100"/>
              <a:t>‹#›</a:t>
            </a:r>
          </a:p>
        </p:txBody>
      </p:sp>
      <p:sp>
        <p:nvSpPr>
          <p:cNvPr id="92162" name="Text Box 2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pt-PT" sz="1100"/>
              <a:t>2</a:t>
            </a:r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6" y="5124752"/>
            <a:ext cx="5445204" cy="4858696"/>
          </a:xfrm>
          <a:noFill/>
          <a:ln/>
        </p:spPr>
        <p:txBody>
          <a:bodyPr lIns="78381" tIns="39190" rIns="78381" bIns="3919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6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94210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94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323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995439" y="10567488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94210" name="Text Box 2"/>
          <p:cNvSpPr txBox="1">
            <a:spLocks noGrp="1" noChangeArrowheads="1"/>
          </p:cNvSpPr>
          <p:nvPr/>
        </p:nvSpPr>
        <p:spPr bwMode="auto">
          <a:xfrm>
            <a:off x="3995439" y="10567488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94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5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556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60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39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98306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98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sujeitos</a:t>
            </a:r>
            <a:r>
              <a:rPr lang="en-US" b="1" dirty="0"/>
              <a:t> a IRS cat G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ganhos</a:t>
            </a:r>
            <a:r>
              <a:rPr lang="en-US" b="1" dirty="0"/>
              <a:t> </a:t>
            </a:r>
            <a:r>
              <a:rPr lang="en-US" b="1" dirty="0" err="1"/>
              <a:t>obtidos</a:t>
            </a:r>
            <a:r>
              <a:rPr lang="en-US" b="1" dirty="0"/>
              <a:t> </a:t>
            </a:r>
            <a:r>
              <a:rPr lang="en-US" b="1" dirty="0" err="1"/>
              <a:t>através</a:t>
            </a:r>
            <a:r>
              <a:rPr lang="en-US" b="1" dirty="0"/>
              <a:t> da </a:t>
            </a:r>
            <a:r>
              <a:rPr lang="en-US" b="1" dirty="0" err="1"/>
              <a:t>transmissão</a:t>
            </a:r>
            <a:r>
              <a:rPr lang="en-US" b="1" dirty="0"/>
              <a:t> de bens </a:t>
            </a:r>
            <a:r>
              <a:rPr lang="en-US" b="1" dirty="0" err="1"/>
              <a:t>cuja</a:t>
            </a:r>
            <a:r>
              <a:rPr lang="en-US" b="1" dirty="0"/>
              <a:t> </a:t>
            </a:r>
            <a:r>
              <a:rPr lang="en-US" b="1" dirty="0" err="1"/>
              <a:t>aquisição</a:t>
            </a:r>
            <a:r>
              <a:rPr lang="en-US" b="1" dirty="0"/>
              <a:t> </a:t>
            </a:r>
            <a:r>
              <a:rPr lang="en-US" b="1" dirty="0" err="1"/>
              <a:t>tenha</a:t>
            </a:r>
            <a:r>
              <a:rPr lang="en-US" b="1" dirty="0"/>
              <a:t> </a:t>
            </a:r>
            <a:r>
              <a:rPr lang="en-US" b="1" dirty="0" err="1"/>
              <a:t>sido</a:t>
            </a:r>
            <a:r>
              <a:rPr lang="en-US" b="1" dirty="0"/>
              <a:t> anterior à entrada  </a:t>
            </a:r>
            <a:r>
              <a:rPr lang="en-US" b="1" dirty="0" err="1"/>
              <a:t>em</a:t>
            </a:r>
            <a:r>
              <a:rPr lang="en-US" b="1" dirty="0"/>
              <a:t> vigor do CIRS e que antes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estavam</a:t>
            </a:r>
            <a:r>
              <a:rPr lang="en-US" b="1" dirty="0"/>
              <a:t> </a:t>
            </a:r>
            <a:r>
              <a:rPr lang="en-US" b="1" dirty="0" err="1"/>
              <a:t>sujeitos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imposto</a:t>
            </a:r>
            <a:r>
              <a:rPr lang="en-US" b="1" dirty="0"/>
              <a:t> de </a:t>
            </a:r>
            <a:r>
              <a:rPr lang="en-US" b="1" dirty="0" err="1"/>
              <a:t>mais-valias</a:t>
            </a:r>
            <a:r>
              <a:rPr lang="en-US" b="1" dirty="0"/>
              <a:t> (</a:t>
            </a:r>
            <a:r>
              <a:rPr lang="en-US" b="1" dirty="0" err="1"/>
              <a:t>artigo</a:t>
            </a:r>
            <a:r>
              <a:rPr lang="en-US" b="1" dirty="0"/>
              <a:t> 5º do DL 442-A/88 de 31.11). </a:t>
            </a:r>
            <a:r>
              <a:rPr lang="en-US" b="1" dirty="0" err="1"/>
              <a:t>Assim</a:t>
            </a:r>
            <a:r>
              <a:rPr lang="en-US" b="1" dirty="0"/>
              <a:t>, as </a:t>
            </a:r>
            <a:r>
              <a:rPr lang="en-US" b="1" dirty="0" err="1"/>
              <a:t>mais-valias</a:t>
            </a:r>
            <a:r>
              <a:rPr lang="en-US" b="1" dirty="0"/>
              <a:t> </a:t>
            </a:r>
            <a:r>
              <a:rPr lang="en-US" b="1" dirty="0" err="1"/>
              <a:t>resultantes</a:t>
            </a:r>
            <a:r>
              <a:rPr lang="en-US" b="1" dirty="0"/>
              <a:t> da </a:t>
            </a:r>
            <a:r>
              <a:rPr lang="en-US" b="1" dirty="0" err="1"/>
              <a:t>venda</a:t>
            </a:r>
            <a:r>
              <a:rPr lang="en-US" b="1" dirty="0"/>
              <a:t> de um </a:t>
            </a:r>
            <a:r>
              <a:rPr lang="en-US" b="1" dirty="0" err="1"/>
              <a:t>imóvel</a:t>
            </a:r>
            <a:r>
              <a:rPr lang="en-US" b="1" dirty="0"/>
              <a:t> </a:t>
            </a:r>
            <a:r>
              <a:rPr lang="en-US" b="1" dirty="0" err="1"/>
              <a:t>vendido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2023 que </a:t>
            </a:r>
            <a:r>
              <a:rPr lang="en-US" b="1" dirty="0" err="1"/>
              <a:t>tenha</a:t>
            </a:r>
            <a:r>
              <a:rPr lang="en-US" b="1" dirty="0"/>
              <a:t> </a:t>
            </a:r>
            <a:r>
              <a:rPr lang="en-US" b="1" dirty="0" err="1"/>
              <a:t>sido</a:t>
            </a:r>
            <a:r>
              <a:rPr lang="en-US" b="1" dirty="0"/>
              <a:t> </a:t>
            </a:r>
            <a:r>
              <a:rPr lang="en-US" b="1" dirty="0" err="1"/>
              <a:t>adquirido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1988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estão</a:t>
            </a:r>
            <a:r>
              <a:rPr lang="en-US" b="1" dirty="0"/>
              <a:t> </a:t>
            </a:r>
            <a:r>
              <a:rPr lang="en-US" b="1" dirty="0" err="1"/>
              <a:t>sujeitas</a:t>
            </a:r>
            <a:r>
              <a:rPr lang="en-US" b="1" dirty="0"/>
              <a:t> a IRS.</a:t>
            </a:r>
          </a:p>
        </p:txBody>
      </p:sp>
    </p:spTree>
    <p:extLst>
      <p:ext uri="{BB962C8B-B14F-4D97-AF65-F5344CB8AC3E}">
        <p14:creationId xmlns:p14="http://schemas.microsoft.com/office/powerpoint/2010/main" val="293201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26626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r>
              <a:rPr lang="en-US" dirty="0"/>
              <a:t>- A </a:t>
            </a:r>
            <a:r>
              <a:rPr lang="en-US" dirty="0" err="1"/>
              <a:t>regra</a:t>
            </a:r>
            <a:r>
              <a:rPr lang="en-US" dirty="0"/>
              <a:t> é a </a:t>
            </a:r>
            <a:r>
              <a:rPr lang="en-US" dirty="0" err="1"/>
              <a:t>tributação</a:t>
            </a:r>
            <a:r>
              <a:rPr lang="en-US" dirty="0"/>
              <a:t> individual mas </a:t>
            </a:r>
            <a:r>
              <a:rPr lang="en-US" dirty="0" err="1"/>
              <a:t>pode</a:t>
            </a:r>
            <a:r>
              <a:rPr lang="en-US" dirty="0"/>
              <a:t> haver </a:t>
            </a:r>
            <a:r>
              <a:rPr lang="en-US" dirty="0" err="1"/>
              <a:t>opção</a:t>
            </a:r>
            <a:r>
              <a:rPr lang="en-US" dirty="0"/>
              <a:t> pela </a:t>
            </a:r>
            <a:r>
              <a:rPr lang="en-US" dirty="0" err="1"/>
              <a:t>tributação</a:t>
            </a:r>
            <a:r>
              <a:rPr lang="en-US" dirty="0"/>
              <a:t> </a:t>
            </a:r>
            <a:r>
              <a:rPr lang="en-US" dirty="0" err="1"/>
              <a:t>conjunta</a:t>
            </a:r>
            <a:r>
              <a:rPr lang="en-US" dirty="0"/>
              <a:t>. </a:t>
            </a:r>
            <a:r>
              <a:rPr lang="en-US" dirty="0" err="1"/>
              <a:t>Nesse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aplica</a:t>
            </a:r>
            <a:r>
              <a:rPr lang="en-US" dirty="0"/>
              <a:t>-se o </a:t>
            </a:r>
            <a:r>
              <a:rPr lang="en-US" dirty="0" err="1"/>
              <a:t>quociente</a:t>
            </a:r>
            <a:r>
              <a:rPr lang="en-US" dirty="0"/>
              <a:t> conjugal para </a:t>
            </a:r>
            <a:r>
              <a:rPr lang="en-US" dirty="0" err="1"/>
              <a:t>determinar</a:t>
            </a:r>
            <a:r>
              <a:rPr lang="en-US" dirty="0"/>
              <a:t> as </a:t>
            </a:r>
            <a:r>
              <a:rPr lang="en-US" dirty="0" err="1"/>
              <a:t>taxas</a:t>
            </a:r>
            <a:r>
              <a:rPr lang="en-US" dirty="0"/>
              <a:t> e,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seguida</a:t>
            </a:r>
            <a:r>
              <a:rPr lang="en-US" dirty="0"/>
              <a:t>, a coleta </a:t>
            </a:r>
            <a:r>
              <a:rPr lang="en-US" dirty="0" err="1"/>
              <a:t>multiplica</a:t>
            </a:r>
            <a:r>
              <a:rPr lang="en-US" dirty="0"/>
              <a:t>-se </a:t>
            </a:r>
            <a:r>
              <a:rPr lang="en-US" dirty="0" err="1"/>
              <a:t>por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522141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100354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100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12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100354" name="Text Box 2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100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2" y="5283746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467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108546" name="Text Box 2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2" y="5283746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52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106498" name="Text Box 2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106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2" y="5283746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70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102402" name="Text Box 2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102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2" y="5283746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618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6144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dirty="0"/>
              <a:t>- O IMI </a:t>
            </a:r>
            <a:r>
              <a:rPr lang="en-US" dirty="0" err="1"/>
              <a:t>não</a:t>
            </a:r>
            <a:r>
              <a:rPr lang="en-US" dirty="0"/>
              <a:t> é </a:t>
            </a:r>
            <a:r>
              <a:rPr lang="en-US" dirty="0" err="1"/>
              <a:t>considerado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fórmula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8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94210" name="Text Box 2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94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2" y="5283746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999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en-US" sz="1100"/>
              <a:t>‹#›</a:t>
            </a:r>
          </a:p>
        </p:txBody>
      </p:sp>
      <p:sp>
        <p:nvSpPr>
          <p:cNvPr id="110594" name="Text Box 2"/>
          <p:cNvSpPr txBox="1">
            <a:spLocks noGrp="1" noChangeArrowheads="1"/>
          </p:cNvSpPr>
          <p:nvPr/>
        </p:nvSpPr>
        <p:spPr bwMode="auto">
          <a:xfrm>
            <a:off x="3995440" y="10567489"/>
            <a:ext cx="3054498" cy="5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60" tIns="40479" rIns="80960" bIns="40479" anchor="b"/>
          <a:lstStyle/>
          <a:p>
            <a:pPr algn="r" defTabSz="810265"/>
            <a:r>
              <a:rPr lang="pt-PT" sz="1100"/>
              <a:t>2</a:t>
            </a:r>
          </a:p>
        </p:txBody>
      </p:sp>
      <p:sp>
        <p:nvSpPr>
          <p:cNvPr id="110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5025"/>
            <a:ext cx="7415213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2" y="5283746"/>
            <a:ext cx="5639315" cy="5009437"/>
          </a:xfrm>
          <a:noFill/>
          <a:ln/>
        </p:spPr>
        <p:txBody>
          <a:bodyPr lIns="80960" tIns="40479" rIns="80960" bIns="40479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53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r>
              <a:rPr lang="en-US" b="1" dirty="0"/>
              <a:t>- Um </a:t>
            </a:r>
            <a:r>
              <a:rPr lang="en-US" b="1" dirty="0" err="1"/>
              <a:t>residente</a:t>
            </a:r>
            <a:r>
              <a:rPr lang="en-US" b="1" dirty="0"/>
              <a:t> </a:t>
            </a:r>
            <a:r>
              <a:rPr lang="en-US" b="1" dirty="0" err="1"/>
              <a:t>tem</a:t>
            </a:r>
            <a:r>
              <a:rPr lang="en-US" b="1" dirty="0"/>
              <a:t> sempre que </a:t>
            </a:r>
            <a:r>
              <a:rPr lang="en-US" b="1" dirty="0" err="1"/>
              <a:t>englobar</a:t>
            </a:r>
            <a:r>
              <a:rPr lang="en-US" b="1" dirty="0"/>
              <a:t> a </a:t>
            </a:r>
            <a:r>
              <a:rPr lang="en-US" b="1" dirty="0" err="1"/>
              <a:t>mais-valia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declaração</a:t>
            </a:r>
            <a:r>
              <a:rPr lang="en-US" b="1" dirty="0"/>
              <a:t> </a:t>
            </a:r>
            <a:r>
              <a:rPr lang="en-US" b="1" dirty="0" err="1"/>
              <a:t>modelo</a:t>
            </a:r>
            <a:r>
              <a:rPr lang="en-US" b="1" dirty="0"/>
              <a:t> 3 do IRS</a:t>
            </a:r>
          </a:p>
          <a:p>
            <a:pPr eaLnBrk="1" hangingPunct="1"/>
            <a:r>
              <a:rPr lang="en-US" b="1" dirty="0"/>
              <a:t>- Um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residente</a:t>
            </a:r>
            <a:r>
              <a:rPr lang="en-US" b="1" dirty="0"/>
              <a:t> que </a:t>
            </a:r>
            <a:r>
              <a:rPr lang="en-US" b="1" dirty="0" err="1"/>
              <a:t>obtenha</a:t>
            </a:r>
            <a:r>
              <a:rPr lang="en-US" b="1" dirty="0"/>
              <a:t> </a:t>
            </a:r>
            <a:r>
              <a:rPr lang="en-US" b="1" dirty="0" err="1"/>
              <a:t>uma</a:t>
            </a:r>
            <a:r>
              <a:rPr lang="en-US" b="1" dirty="0"/>
              <a:t> </a:t>
            </a:r>
            <a:r>
              <a:rPr lang="en-US" b="1" dirty="0" err="1"/>
              <a:t>mais-valia</a:t>
            </a:r>
            <a:r>
              <a:rPr lang="en-US" b="1" dirty="0"/>
              <a:t> </a:t>
            </a:r>
            <a:r>
              <a:rPr lang="en-US" b="1" dirty="0" err="1"/>
              <a:t>tem</a:t>
            </a:r>
            <a:r>
              <a:rPr lang="en-US" b="1" dirty="0"/>
              <a:t> sempre que </a:t>
            </a:r>
            <a:r>
              <a:rPr lang="en-US" b="1" dirty="0" err="1"/>
              <a:t>apresentar</a:t>
            </a:r>
            <a:r>
              <a:rPr lang="en-US" b="1" dirty="0"/>
              <a:t> </a:t>
            </a:r>
            <a:r>
              <a:rPr lang="en-US" b="1" dirty="0" err="1"/>
              <a:t>declaração</a:t>
            </a:r>
            <a:r>
              <a:rPr lang="en-US" b="1" dirty="0"/>
              <a:t> </a:t>
            </a:r>
            <a:r>
              <a:rPr lang="en-US" b="1" dirty="0" err="1"/>
              <a:t>modelo</a:t>
            </a:r>
            <a:r>
              <a:rPr lang="en-US" b="1" dirty="0"/>
              <a:t> 3 do IRS</a:t>
            </a:r>
          </a:p>
        </p:txBody>
      </p:sp>
    </p:spTree>
    <p:extLst>
      <p:ext uri="{BB962C8B-B14F-4D97-AF65-F5344CB8AC3E}">
        <p14:creationId xmlns:p14="http://schemas.microsoft.com/office/powerpoint/2010/main" val="22159754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28674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r>
              <a:rPr lang="en-US" dirty="0"/>
              <a:t>- </a:t>
            </a:r>
            <a:r>
              <a:rPr lang="en-US" b="1" dirty="0" err="1"/>
              <a:t>retribuição</a:t>
            </a:r>
            <a:r>
              <a:rPr lang="en-US" b="1" dirty="0"/>
              <a:t> mensal minima </a:t>
            </a:r>
            <a:r>
              <a:rPr lang="en-US" b="1" dirty="0" err="1"/>
              <a:t>em</a:t>
            </a:r>
            <a:r>
              <a:rPr lang="en-US" b="1" dirty="0"/>
              <a:t> 2023: 9 120</a:t>
            </a:r>
          </a:p>
        </p:txBody>
      </p:sp>
    </p:spTree>
    <p:extLst>
      <p:ext uri="{BB962C8B-B14F-4D97-AF65-F5344CB8AC3E}">
        <p14:creationId xmlns:p14="http://schemas.microsoft.com/office/powerpoint/2010/main" val="40066840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69634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 As </a:t>
            </a:r>
            <a:r>
              <a:rPr lang="en-US" b="1" dirty="0" err="1"/>
              <a:t>atividades</a:t>
            </a:r>
            <a:r>
              <a:rPr lang="en-US" b="1" dirty="0"/>
              <a:t> </a:t>
            </a:r>
            <a:r>
              <a:rPr lang="en-US" b="1" dirty="0" err="1"/>
              <a:t>abrangidas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identificadas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CAE (</a:t>
            </a:r>
            <a:r>
              <a:rPr lang="en-US" b="1" dirty="0" err="1"/>
              <a:t>artigo</a:t>
            </a:r>
            <a:r>
              <a:rPr lang="en-US" b="1" dirty="0"/>
              <a:t> 151)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~- São </a:t>
            </a:r>
            <a:r>
              <a:rPr lang="en-US" b="1" dirty="0" err="1"/>
              <a:t>excluídos</a:t>
            </a:r>
            <a:r>
              <a:rPr lang="en-US" b="1" dirty="0"/>
              <a:t> da </a:t>
            </a:r>
            <a:r>
              <a:rPr lang="en-US" b="1" dirty="0" err="1"/>
              <a:t>incidência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rendimentos</a:t>
            </a:r>
            <a:r>
              <a:rPr lang="en-US" b="1" dirty="0"/>
              <a:t> das </a:t>
            </a:r>
            <a:r>
              <a:rPr lang="en-US" b="1" dirty="0" err="1"/>
              <a:t>atividades</a:t>
            </a:r>
            <a:r>
              <a:rPr lang="en-US" b="1" dirty="0"/>
              <a:t> </a:t>
            </a:r>
            <a:r>
              <a:rPr lang="en-US" b="1" dirty="0" err="1"/>
              <a:t>agrícolas</a:t>
            </a:r>
            <a:r>
              <a:rPr lang="en-US" b="1" dirty="0"/>
              <a:t>, </a:t>
            </a:r>
            <a:r>
              <a:rPr lang="en-US" b="1" dirty="0" err="1"/>
              <a:t>silvicolas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pecuarias</a:t>
            </a:r>
            <a:r>
              <a:rPr lang="en-US" b="1" dirty="0"/>
              <a:t> que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ultrapassem</a:t>
            </a:r>
            <a:r>
              <a:rPr lang="en-US" b="1" dirty="0"/>
              <a:t> 4,5 o valor </a:t>
            </a:r>
            <a:r>
              <a:rPr lang="en-US" b="1" dirty="0" err="1"/>
              <a:t>anual</a:t>
            </a:r>
            <a:r>
              <a:rPr lang="en-US" b="1" dirty="0"/>
              <a:t> do IAS (480,43 x 12 x 4,5 = 25 943,22)</a:t>
            </a:r>
          </a:p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22473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69634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 As </a:t>
            </a:r>
            <a:r>
              <a:rPr lang="en-US" b="1" dirty="0" err="1"/>
              <a:t>atividades</a:t>
            </a:r>
            <a:r>
              <a:rPr lang="en-US" b="1" dirty="0"/>
              <a:t> </a:t>
            </a:r>
            <a:r>
              <a:rPr lang="en-US" b="1" dirty="0" err="1"/>
              <a:t>abrangidas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as </a:t>
            </a:r>
            <a:r>
              <a:rPr lang="en-US" b="1" dirty="0" err="1"/>
              <a:t>incluídas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lista</a:t>
            </a:r>
            <a:r>
              <a:rPr lang="en-US" b="1" dirty="0"/>
              <a:t> </a:t>
            </a:r>
            <a:r>
              <a:rPr lang="en-US" b="1" dirty="0" err="1"/>
              <a:t>anexa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CIRS (</a:t>
            </a:r>
            <a:r>
              <a:rPr lang="en-US" b="1" dirty="0" err="1"/>
              <a:t>artigo</a:t>
            </a:r>
            <a:r>
              <a:rPr lang="en-US" b="1" dirty="0"/>
              <a:t> 151)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-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rendimentos</a:t>
            </a:r>
            <a:r>
              <a:rPr lang="en-US" b="1" dirty="0"/>
              <a:t> da </a:t>
            </a:r>
            <a:r>
              <a:rPr lang="en-US" b="1" dirty="0" err="1"/>
              <a:t>propriedade</a:t>
            </a:r>
            <a:r>
              <a:rPr lang="en-US" b="1" dirty="0"/>
              <a:t> intellectual </a:t>
            </a:r>
            <a:r>
              <a:rPr lang="en-US" b="1" dirty="0" err="1"/>
              <a:t>podem</a:t>
            </a:r>
            <a:r>
              <a:rPr lang="en-US" b="1" dirty="0"/>
              <a:t> </a:t>
            </a:r>
            <a:r>
              <a:rPr lang="en-US" b="1" dirty="0" err="1"/>
              <a:t>assim</a:t>
            </a:r>
            <a:r>
              <a:rPr lang="en-US" b="1" dirty="0"/>
              <a:t> ser </a:t>
            </a:r>
            <a:r>
              <a:rPr lang="en-US" b="1" dirty="0" err="1"/>
              <a:t>tributados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3 </a:t>
            </a:r>
            <a:r>
              <a:rPr lang="en-US" b="1" dirty="0" err="1"/>
              <a:t>categorias</a:t>
            </a:r>
            <a:r>
              <a:rPr lang="en-US" b="1" dirty="0"/>
              <a:t> de </a:t>
            </a:r>
            <a:r>
              <a:rPr lang="en-US" b="1" dirty="0" err="1"/>
              <a:t>rendimentos</a:t>
            </a:r>
            <a:r>
              <a:rPr lang="en-US" b="1" dirty="0"/>
              <a:t>: cat B, se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obtidos</a:t>
            </a:r>
            <a:r>
              <a:rPr lang="en-US" b="1" dirty="0"/>
              <a:t> </a:t>
            </a:r>
            <a:r>
              <a:rPr lang="en-US" b="1" dirty="0" err="1"/>
              <a:t>pelo</a:t>
            </a:r>
            <a:r>
              <a:rPr lang="en-US" b="1" dirty="0"/>
              <a:t> titular </a:t>
            </a:r>
            <a:r>
              <a:rPr lang="en-US" b="1" dirty="0" err="1"/>
              <a:t>originario</a:t>
            </a:r>
            <a:r>
              <a:rPr lang="en-US" b="1" dirty="0"/>
              <a:t>; se </a:t>
            </a:r>
            <a:r>
              <a:rPr lang="en-US" b="1" dirty="0" err="1"/>
              <a:t>forem</a:t>
            </a:r>
            <a:r>
              <a:rPr lang="en-US" b="1" dirty="0"/>
              <a:t> </a:t>
            </a:r>
            <a:r>
              <a:rPr lang="en-US" b="1" dirty="0" err="1"/>
              <a:t>obtidos</a:t>
            </a:r>
            <a:r>
              <a:rPr lang="en-US" b="1" dirty="0"/>
              <a:t> </a:t>
            </a:r>
            <a:r>
              <a:rPr lang="en-US" b="1" dirty="0" err="1"/>
              <a:t>pelo</a:t>
            </a:r>
            <a:r>
              <a:rPr lang="en-US" b="1" dirty="0"/>
              <a:t> titular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originario</a:t>
            </a:r>
            <a:r>
              <a:rPr lang="en-US" b="1" dirty="0"/>
              <a:t>: cat E se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resultam</a:t>
            </a:r>
            <a:r>
              <a:rPr lang="en-US" b="1" dirty="0"/>
              <a:t> da </a:t>
            </a:r>
            <a:r>
              <a:rPr lang="en-US" b="1" dirty="0" err="1"/>
              <a:t>alienação</a:t>
            </a:r>
            <a:r>
              <a:rPr lang="en-US" b="1" dirty="0"/>
              <a:t> e </a:t>
            </a:r>
            <a:r>
              <a:rPr lang="en-US" b="1" dirty="0" err="1"/>
              <a:t>categoria</a:t>
            </a:r>
            <a:r>
              <a:rPr lang="en-US" b="1" dirty="0"/>
              <a:t> G se </a:t>
            </a:r>
            <a:r>
              <a:rPr lang="en-US" b="1" dirty="0" err="1"/>
              <a:t>resultam</a:t>
            </a:r>
            <a:r>
              <a:rPr lang="en-US" b="1" dirty="0"/>
              <a:t> da </a:t>
            </a:r>
            <a:r>
              <a:rPr lang="en-US" b="1" dirty="0" err="1"/>
              <a:t>alienação</a:t>
            </a:r>
            <a:endParaRPr lang="en-US" b="1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060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69634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82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73730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61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77826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34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77826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57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77826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r>
              <a:rPr lang="en-US" b="1" dirty="0"/>
              <a:t>- Neste </a:t>
            </a:r>
            <a:r>
              <a:rPr lang="en-US" b="1" dirty="0" err="1"/>
              <a:t>exemplo</a:t>
            </a:r>
            <a:r>
              <a:rPr lang="en-US" b="1" dirty="0"/>
              <a:t>, o </a:t>
            </a:r>
            <a:r>
              <a:rPr lang="en-US" b="1" dirty="0" err="1"/>
              <a:t>rendimento</a:t>
            </a:r>
            <a:r>
              <a:rPr lang="en-US" b="1" dirty="0"/>
              <a:t> </a:t>
            </a:r>
            <a:r>
              <a:rPr lang="en-US" b="1" dirty="0" err="1"/>
              <a:t>colectavel</a:t>
            </a:r>
            <a:r>
              <a:rPr lang="en-US" b="1" dirty="0"/>
              <a:t> </a:t>
            </a:r>
            <a:r>
              <a:rPr lang="en-US" b="1" dirty="0" err="1"/>
              <a:t>corresponde</a:t>
            </a:r>
            <a:r>
              <a:rPr lang="en-US" b="1" dirty="0"/>
              <a:t> </a:t>
            </a:r>
            <a:r>
              <a:rPr lang="en-US" b="1" dirty="0" err="1"/>
              <a:t>exatamente</a:t>
            </a:r>
            <a:r>
              <a:rPr lang="en-US" b="1" dirty="0"/>
              <a:t> </a:t>
            </a:r>
            <a:r>
              <a:rPr lang="en-US" b="1" dirty="0" err="1"/>
              <a:t>aos</a:t>
            </a:r>
            <a:r>
              <a:rPr lang="en-US" b="1" dirty="0"/>
              <a:t> 75% do </a:t>
            </a:r>
            <a:r>
              <a:rPr lang="en-US" b="1" dirty="0" err="1"/>
              <a:t>Rendimento</a:t>
            </a:r>
            <a:r>
              <a:rPr lang="en-US" b="1" dirty="0"/>
              <a:t> </a:t>
            </a:r>
            <a:r>
              <a:rPr lang="en-US" b="1" dirty="0" err="1"/>
              <a:t>Bruto</a:t>
            </a:r>
            <a:r>
              <a:rPr lang="en-US" b="1" dirty="0"/>
              <a:t> </a:t>
            </a:r>
            <a:r>
              <a:rPr lang="en-US" b="1" dirty="0" err="1"/>
              <a:t>porque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há</a:t>
            </a:r>
            <a:r>
              <a:rPr lang="en-US" b="1" dirty="0"/>
              <a:t> </a:t>
            </a:r>
            <a:r>
              <a:rPr lang="en-US" b="1" dirty="0" err="1"/>
              <a:t>diferença</a:t>
            </a:r>
            <a:r>
              <a:rPr lang="en-US" b="1" dirty="0"/>
              <a:t> </a:t>
            </a:r>
            <a:r>
              <a:rPr lang="en-US" b="1" dirty="0" err="1"/>
              <a:t>positiva</a:t>
            </a:r>
            <a:r>
              <a:rPr lang="en-US" b="1" dirty="0"/>
              <a:t> entre </a:t>
            </a:r>
            <a:r>
              <a:rPr lang="en-US" b="1" dirty="0" err="1"/>
              <a:t>os</a:t>
            </a:r>
            <a:r>
              <a:rPr lang="en-US" b="1" dirty="0"/>
              <a:t> 15% do RB e as </a:t>
            </a:r>
            <a:r>
              <a:rPr lang="en-US" b="1" dirty="0" err="1"/>
              <a:t>despesas</a:t>
            </a:r>
            <a:r>
              <a:rPr lang="en-US" b="1" dirty="0"/>
              <a:t> (</a:t>
            </a:r>
            <a:r>
              <a:rPr lang="en-US" b="1" dirty="0" err="1"/>
              <a:t>só</a:t>
            </a:r>
            <a:r>
              <a:rPr lang="en-US" b="1" dirty="0"/>
              <a:t> </a:t>
            </a:r>
            <a:r>
              <a:rPr lang="en-US" b="1" dirty="0" err="1"/>
              <a:t>entra</a:t>
            </a:r>
            <a:r>
              <a:rPr lang="en-US" b="1" dirty="0"/>
              <a:t> o </a:t>
            </a:r>
            <a:r>
              <a:rPr lang="en-US" b="1" dirty="0" err="1"/>
              <a:t>montante</a:t>
            </a:r>
            <a:r>
              <a:rPr lang="en-US" b="1" dirty="0"/>
              <a:t> da </a:t>
            </a:r>
            <a:r>
              <a:rPr lang="en-US" b="1" dirty="0" err="1"/>
              <a:t>dedução</a:t>
            </a:r>
            <a:r>
              <a:rPr lang="en-US" b="1" dirty="0"/>
              <a:t> </a:t>
            </a:r>
            <a:r>
              <a:rPr lang="en-US" b="1" dirty="0" err="1"/>
              <a:t>específica</a:t>
            </a:r>
            <a:r>
              <a:rPr lang="en-US" b="1" dirty="0"/>
              <a:t> da CAT A)</a:t>
            </a:r>
          </a:p>
        </p:txBody>
      </p:sp>
    </p:spTree>
    <p:extLst>
      <p:ext uri="{BB962C8B-B14F-4D97-AF65-F5344CB8AC3E}">
        <p14:creationId xmlns:p14="http://schemas.microsoft.com/office/powerpoint/2010/main" val="9858916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79874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77826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036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88066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3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3072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93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740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78178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55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539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131074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324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3517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35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38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3517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35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07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33122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36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469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29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469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62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en-US" sz="1400">
                <a:latin typeface="Calibri" pitchFamily="34" charset="0"/>
              </a:rPr>
              <a:t>‹#›</a:t>
            </a:r>
          </a:p>
        </p:txBody>
      </p:sp>
      <p:sp>
        <p:nvSpPr>
          <p:cNvPr id="141314" name="Text Box 2"/>
          <p:cNvSpPr txBox="1">
            <a:spLocks noGrp="1" noChangeArrowheads="1"/>
          </p:cNvSpPr>
          <p:nvPr/>
        </p:nvSpPr>
        <p:spPr bwMode="auto">
          <a:xfrm>
            <a:off x="3859432" y="10249494"/>
            <a:ext cx="2949359" cy="5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70" tIns="49384" rIns="98770" bIns="49384" anchor="b"/>
          <a:lstStyle/>
          <a:p>
            <a:pPr algn="r" defTabSz="984788"/>
            <a:r>
              <a:rPr lang="pt-PT" sz="1400">
                <a:latin typeface="Calibri" pitchFamily="34" charset="0"/>
              </a:rPr>
              <a:t>2</a:t>
            </a:r>
          </a:p>
        </p:txBody>
      </p:sp>
      <p:sp>
        <p:nvSpPr>
          <p:cNvPr id="141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5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32770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421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469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1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469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783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4541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45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5572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469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114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en-US" sz="1300"/>
              <a:t>‹#›</a:t>
            </a:r>
          </a:p>
        </p:txBody>
      </p:sp>
      <p:sp>
        <p:nvSpPr>
          <p:cNvPr id="114690" name="Text Box 2"/>
          <p:cNvSpPr txBox="1">
            <a:spLocks noGrp="1" noChangeArrowheads="1"/>
          </p:cNvSpPr>
          <p:nvPr/>
        </p:nvSpPr>
        <p:spPr bwMode="auto">
          <a:xfrm>
            <a:off x="3857908" y="10249496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9" tIns="44403" rIns="88809" bIns="44403" anchor="b"/>
          <a:lstStyle/>
          <a:p>
            <a:pPr algn="r" defTabSz="888819"/>
            <a:r>
              <a:rPr lang="pt-PT" sz="1300"/>
              <a:t>2</a:t>
            </a:r>
          </a:p>
        </p:txBody>
      </p:sp>
      <p:sp>
        <p:nvSpPr>
          <p:cNvPr id="114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9313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5" y="5124751"/>
            <a:ext cx="5445204" cy="4858696"/>
          </a:xfrm>
          <a:noFill/>
          <a:ln/>
        </p:spPr>
        <p:txBody>
          <a:bodyPr lIns="88809" tIns="44403" rIns="88809" bIns="44403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540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en-US" sz="1100"/>
              <a:t>‹#›</a:t>
            </a:r>
          </a:p>
        </p:txBody>
      </p:sp>
      <p:sp>
        <p:nvSpPr>
          <p:cNvPr id="174082" name="Text Box 2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pt-PT" sz="1100"/>
              <a:t>2</a:t>
            </a:r>
          </a:p>
        </p:txBody>
      </p:sp>
      <p:sp>
        <p:nvSpPr>
          <p:cNvPr id="174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6" y="5124752"/>
            <a:ext cx="5445204" cy="4858696"/>
          </a:xfrm>
          <a:noFill/>
          <a:ln/>
        </p:spPr>
        <p:txBody>
          <a:bodyPr lIns="78381" tIns="39190" rIns="78381" bIns="3919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20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en-US" sz="1100"/>
              <a:t>‹#›</a:t>
            </a:r>
          </a:p>
        </p:txBody>
      </p:sp>
      <p:sp>
        <p:nvSpPr>
          <p:cNvPr id="174082" name="Text Box 2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pt-PT" sz="1100"/>
              <a:t>2</a:t>
            </a:r>
          </a:p>
        </p:txBody>
      </p:sp>
      <p:sp>
        <p:nvSpPr>
          <p:cNvPr id="174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6" y="5124752"/>
            <a:ext cx="5445204" cy="4858696"/>
          </a:xfrm>
          <a:noFill/>
          <a:ln/>
        </p:spPr>
        <p:txBody>
          <a:bodyPr lIns="78381" tIns="39190" rIns="78381" bIns="3919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620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en-US" sz="1100"/>
              <a:t>‹#›</a:t>
            </a:r>
          </a:p>
        </p:txBody>
      </p:sp>
      <p:sp>
        <p:nvSpPr>
          <p:cNvPr id="176130" name="Text Box 2"/>
          <p:cNvSpPr txBox="1">
            <a:spLocks noGrp="1" noChangeArrowheads="1"/>
          </p:cNvSpPr>
          <p:nvPr/>
        </p:nvSpPr>
        <p:spPr bwMode="auto">
          <a:xfrm>
            <a:off x="3857910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381" tIns="39190" rIns="78381" bIns="39190" anchor="b"/>
          <a:lstStyle/>
          <a:p>
            <a:pPr algn="r" defTabSz="784457"/>
            <a:r>
              <a:rPr lang="pt-PT" sz="1100"/>
              <a:t>2</a:t>
            </a:r>
          </a:p>
        </p:txBody>
      </p:sp>
      <p:sp>
        <p:nvSpPr>
          <p:cNvPr id="176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09625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6" y="5124752"/>
            <a:ext cx="5445204" cy="4858696"/>
          </a:xfrm>
          <a:noFill/>
          <a:ln/>
        </p:spPr>
        <p:txBody>
          <a:bodyPr lIns="78381" tIns="39190" rIns="78381" bIns="3919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81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57908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5" tIns="44401" rIns="88805" bIns="44401" anchor="b"/>
          <a:lstStyle/>
          <a:p>
            <a:pPr algn="r" defTabSz="888773"/>
            <a:r>
              <a:rPr lang="en-US" sz="1300"/>
              <a:t>‹#›</a:t>
            </a:r>
          </a:p>
        </p:txBody>
      </p:sp>
      <p:sp>
        <p:nvSpPr>
          <p:cNvPr id="49154" name="Text Box 2"/>
          <p:cNvSpPr txBox="1">
            <a:spLocks noGrp="1" noChangeArrowheads="1"/>
          </p:cNvSpPr>
          <p:nvPr/>
        </p:nvSpPr>
        <p:spPr bwMode="auto">
          <a:xfrm>
            <a:off x="3857908" y="10249498"/>
            <a:ext cx="2949359" cy="5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05" tIns="44401" rIns="88805" bIns="44401" anchor="b"/>
          <a:lstStyle/>
          <a:p>
            <a:pPr algn="r" defTabSz="888773"/>
            <a:r>
              <a:rPr lang="pt-PT" sz="1300"/>
              <a:t>2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3675" y="808038"/>
            <a:ext cx="7197725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796" y="5124751"/>
            <a:ext cx="5445204" cy="4858696"/>
          </a:xfrm>
          <a:noFill/>
          <a:ln/>
        </p:spPr>
        <p:txBody>
          <a:bodyPr lIns="88805" tIns="44401" rIns="88805" bIns="4440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124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 txBox="1">
            <a:spLocks noGrp="1" noChangeArrowheads="1"/>
          </p:cNvSpPr>
          <p:nvPr/>
        </p:nvSpPr>
        <p:spPr bwMode="auto">
          <a:xfrm>
            <a:off x="3857914" y="10249501"/>
            <a:ext cx="2949359" cy="5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47" tIns="46823" rIns="93647" bIns="46823" anchor="b"/>
          <a:lstStyle/>
          <a:p>
            <a:pPr algn="r" defTabSz="937359"/>
            <a:r>
              <a:rPr lang="en-US" sz="1300"/>
              <a:t>‹#›</a:t>
            </a:r>
          </a:p>
        </p:txBody>
      </p:sp>
      <p:sp>
        <p:nvSpPr>
          <p:cNvPr id="159746" name="Text Box 2"/>
          <p:cNvSpPr txBox="1">
            <a:spLocks noGrp="1" noChangeArrowheads="1"/>
          </p:cNvSpPr>
          <p:nvPr/>
        </p:nvSpPr>
        <p:spPr bwMode="auto">
          <a:xfrm>
            <a:off x="3857914" y="10249501"/>
            <a:ext cx="2949359" cy="5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47" tIns="46823" rIns="93647" bIns="46823" anchor="b"/>
          <a:lstStyle/>
          <a:p>
            <a:pPr algn="r" defTabSz="937359"/>
            <a:r>
              <a:rPr lang="pt-PT" sz="1300"/>
              <a:t>2</a:t>
            </a:r>
          </a:p>
        </p:txBody>
      </p:sp>
      <p:sp>
        <p:nvSpPr>
          <p:cNvPr id="159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en-US" sz="1100"/>
              <a:t>‹#›</a:t>
            </a:r>
          </a:p>
        </p:txBody>
      </p:sp>
      <p:sp>
        <p:nvSpPr>
          <p:cNvPr id="34818" name="Text Box 2"/>
          <p:cNvSpPr txBox="1">
            <a:spLocks noGrp="1" noChangeArrowheads="1"/>
          </p:cNvSpPr>
          <p:nvPr/>
        </p:nvSpPr>
        <p:spPr bwMode="auto">
          <a:xfrm>
            <a:off x="3995439" y="10567490"/>
            <a:ext cx="3054498" cy="5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77" tIns="40938" rIns="81877" bIns="40938" anchor="b"/>
          <a:lstStyle/>
          <a:p>
            <a:pPr algn="r" defTabSz="819444"/>
            <a:r>
              <a:rPr lang="pt-PT" sz="1100"/>
              <a:t>2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0975" y="833438"/>
            <a:ext cx="7416800" cy="4173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6101" y="5283746"/>
            <a:ext cx="5639315" cy="5009438"/>
          </a:xfrm>
          <a:noFill/>
          <a:ln/>
        </p:spPr>
        <p:txBody>
          <a:bodyPr lIns="81877" tIns="40938" rIns="81877" bIns="40938"/>
          <a:lstStyle/>
          <a:p>
            <a:pPr eaLnBrk="1" hangingPunct="1"/>
            <a:r>
              <a:rPr lang="en-US" dirty="0"/>
              <a:t>- </a:t>
            </a:r>
            <a:r>
              <a:rPr lang="en-US" dirty="0" err="1"/>
              <a:t>fator</a:t>
            </a:r>
            <a:r>
              <a:rPr lang="en-US" dirty="0"/>
              <a:t> de </a:t>
            </a:r>
            <a:r>
              <a:rPr lang="en-US" dirty="0" err="1"/>
              <a:t>conexão</a:t>
            </a:r>
            <a:r>
              <a:rPr lang="en-US" dirty="0"/>
              <a:t> principal no CIVA: </a:t>
            </a:r>
            <a:r>
              <a:rPr lang="en-US" dirty="0" err="1"/>
              <a:t>critério</a:t>
            </a:r>
            <a:r>
              <a:rPr lang="en-US" dirty="0"/>
              <a:t> da residencia</a:t>
            </a:r>
          </a:p>
          <a:p>
            <a:pPr eaLnBrk="1" hangingPunct="1"/>
            <a:r>
              <a:rPr lang="en-US" dirty="0"/>
              <a:t>- </a:t>
            </a:r>
            <a:r>
              <a:rPr lang="en-US" dirty="0" err="1"/>
              <a:t>fator</a:t>
            </a:r>
            <a:r>
              <a:rPr lang="en-US" dirty="0"/>
              <a:t> </a:t>
            </a:r>
            <a:r>
              <a:rPr lang="en-US" dirty="0" err="1"/>
              <a:t>secundário</a:t>
            </a:r>
            <a:r>
              <a:rPr lang="en-US" dirty="0"/>
              <a:t>: </a:t>
            </a:r>
            <a:r>
              <a:rPr lang="en-US" dirty="0" err="1"/>
              <a:t>fonte</a:t>
            </a:r>
            <a:r>
              <a:rPr lang="en-US" dirty="0"/>
              <a:t> do </a:t>
            </a:r>
            <a:r>
              <a:rPr lang="en-US" dirty="0" err="1"/>
              <a:t>rendimento</a:t>
            </a:r>
            <a:endParaRPr lang="en-US" dirty="0"/>
          </a:p>
          <a:p>
            <a:pPr eaLnBrk="1" hangingPunct="1"/>
            <a:r>
              <a:rPr lang="en-US" dirty="0"/>
              <a:t>- </a:t>
            </a:r>
            <a:r>
              <a:rPr lang="en-US" dirty="0" err="1"/>
              <a:t>fator</a:t>
            </a:r>
            <a:r>
              <a:rPr lang="en-US" dirty="0"/>
              <a:t> especial: </a:t>
            </a:r>
            <a:r>
              <a:rPr lang="en-US" dirty="0" err="1"/>
              <a:t>nacionalidade</a:t>
            </a:r>
            <a:r>
              <a:rPr lang="en-US" dirty="0"/>
              <a:t> (</a:t>
            </a:r>
            <a:r>
              <a:rPr lang="en-US" dirty="0" err="1"/>
              <a:t>luta</a:t>
            </a:r>
            <a:r>
              <a:rPr lang="en-US" dirty="0"/>
              <a:t> contra a </a:t>
            </a:r>
            <a:r>
              <a:rPr lang="en-US" dirty="0" err="1"/>
              <a:t>fraude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- Regime do RNH – </a:t>
            </a:r>
            <a:r>
              <a:rPr lang="en-US" dirty="0" err="1"/>
              <a:t>artigo</a:t>
            </a:r>
            <a:r>
              <a:rPr lang="en-US" dirty="0"/>
              <a:t> 16, </a:t>
            </a:r>
            <a:r>
              <a:rPr lang="en-US" dirty="0" err="1"/>
              <a:t>nºs</a:t>
            </a:r>
            <a:r>
              <a:rPr lang="en-US" dirty="0"/>
              <a:t> 8 a 12 (</a:t>
            </a:r>
            <a:r>
              <a:rPr lang="en-US" dirty="0" err="1"/>
              <a:t>revogado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da entrada </a:t>
            </a:r>
            <a:r>
              <a:rPr lang="en-US" dirty="0" err="1"/>
              <a:t>em</a:t>
            </a:r>
            <a:r>
              <a:rPr lang="en-US" dirty="0"/>
              <a:t> vigor da LO2024) – </a:t>
            </a:r>
            <a:r>
              <a:rPr lang="en-US" dirty="0" err="1"/>
              <a:t>taxas</a:t>
            </a:r>
            <a:r>
              <a:rPr lang="en-US" dirty="0"/>
              <a:t> </a:t>
            </a:r>
            <a:r>
              <a:rPr lang="en-US" dirty="0" err="1"/>
              <a:t>especiais</a:t>
            </a:r>
            <a:r>
              <a:rPr lang="en-US" dirty="0"/>
              <a:t> </a:t>
            </a:r>
            <a:r>
              <a:rPr lang="en-US" dirty="0" err="1"/>
              <a:t>artigo</a:t>
            </a:r>
            <a:r>
              <a:rPr lang="en-US" dirty="0"/>
              <a:t> 72º, </a:t>
            </a:r>
            <a:r>
              <a:rPr lang="en-US" dirty="0" err="1"/>
              <a:t>nºs</a:t>
            </a:r>
            <a:r>
              <a:rPr lang="en-US" dirty="0"/>
              <a:t> 10 e 12.</a:t>
            </a:r>
          </a:p>
        </p:txBody>
      </p:sp>
    </p:spTree>
    <p:extLst>
      <p:ext uri="{BB962C8B-B14F-4D97-AF65-F5344CB8AC3E}">
        <p14:creationId xmlns:p14="http://schemas.microsoft.com/office/powerpoint/2010/main" val="9918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9994-3BDA-490A-A441-7A3B9C7E1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A1D6F-E728-427C-9D99-77A3A301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9BA9-BE66-4AF0-8857-C6B565BF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A3AB-30F3-4FBD-A10D-2E7AB57A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A1584-FA98-4A72-B38B-4BB4C0D9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82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A882-3178-4CD4-B2E4-776D16C0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1DD47-FA64-4CC9-83AE-0D150CC2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EB384-8FCB-4F39-A984-B014DB79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8DE5-6A7C-44B1-8FC1-13659B07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A8F65-A50F-45A8-AABD-58B084FB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561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A17E2-E422-4C13-A4BC-392077D47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EABEE-9C77-4949-8062-9141E227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CFB4-C41E-431E-9487-89F3560E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39816-F088-4F53-A007-25CC3473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9FBE-41D6-4777-ABBF-A78F3471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97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5A2B-DBA9-4FBE-BCA7-F86E663A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8FD5-F3D7-4CA7-B83F-626AFC05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EE60-7F7D-4B35-932C-03F74FE8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CEE9-4331-49B5-ADE0-589281FC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BF14-9EC3-416F-AE66-1E5353B2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710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5694-406A-4DA4-AE36-1605E602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5129F-6CAC-473C-8450-BB3CF500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9E6E-1945-457E-B165-77E6AE7C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CC660-2686-45F6-A38A-A7F27322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9E71-3471-40C1-8BEF-8B4522CB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2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7A18-391B-4ACD-898E-396C4420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4F6CE-F336-460C-9EF0-057B939EE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9CE14-1290-4A1C-9F4D-1906067F7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9BEC1-9BFD-4BB1-9030-2EC12F91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3EFBE-698D-42E4-B0F3-E8C6E43B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09AA-0CA0-458A-A06B-754FD252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89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80DE-12BF-44CC-98BD-3B6FD2A6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F76CC-0805-4360-A78A-7405B266C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A0FCF-6469-4458-B88D-BB8D22BF6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EF6D8-DF37-4697-A8A7-9A2083737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35B34-8AA4-43B3-AE55-99DFBD0FB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A8895-E6B2-4ED7-AEC8-FC16ED55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71C2A-C126-429D-9681-16FAB5E3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27E12-BE94-4FAE-93A6-7D3E93A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849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061FA-72D0-42EA-AC72-512B3E9C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465C8-C83C-450D-AC1F-35B143CB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937BF-C372-4BC5-A1A1-33675E08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B97DF-D8FA-4653-9830-AE76600C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135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04CD3-3759-4828-A076-B15B508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6764F-50EA-4FD0-BC5D-E81B9D09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29E6-3B3C-4690-9DFE-854BCE8F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862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8494-D66B-45D5-8566-BEA279B7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AC06-A3DA-4AF8-BBF5-8C66CA99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42874-C172-4E79-AFC7-E1817769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0DA47-999E-45FA-8663-0EE7DCF7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E435E-C0A6-4118-B699-E9314425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9243B-1927-4F62-848C-7AB4788D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013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9AA2-D47B-4109-85EA-F95B5C5A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C4A7A-6D66-4378-A1AC-22DF35C21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59096-3DB6-4D59-89BA-ABCE6E8D1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2568C-A86E-4282-A3C2-6F601065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BBC38-746C-40F0-9CF0-7EA0FAF5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E98BC-7930-45AD-A3E8-E06AE18E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52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8DDB2-FB10-4134-9882-5740FC40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E485-0FE5-47E2-BA9D-03CAEADB7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CE199-AAB3-4275-A813-BFF4E0B6B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DA74-F808-4A43-8DAD-B2925517F034}" type="datetimeFigureOut">
              <a:rPr lang="pt-PT" smtClean="0"/>
              <a:t>20/11/2023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EE9C-E65F-419B-BBB5-B9D0B62BE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B995-F4F3-4D8A-9756-374856291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6786-D1B3-48A7-9065-FE4E110990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3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canedo@iseg.ulisboa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jpcanedo@iseg.ulisboa.pt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85874" y="1428751"/>
            <a:ext cx="9839325" cy="5019714"/>
          </a:xfrm>
        </p:spPr>
        <p:txBody>
          <a:bodyPr/>
          <a:lstStyle/>
          <a:p>
            <a:pPr marL="0" indent="-177800" algn="ctr">
              <a:spcBef>
                <a:spcPts val="600"/>
              </a:spcBef>
              <a:buNone/>
            </a:pP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Fiscalidade</a:t>
            </a:r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latin typeface="Arial" charset="0"/>
            </a:endParaRPr>
          </a:p>
          <a:p>
            <a:pPr marL="0" indent="-177800" algn="ctr">
              <a:spcBef>
                <a:spcPts val="600"/>
              </a:spcBef>
              <a:buNone/>
            </a:pPr>
            <a:r>
              <a:rPr lang="pt-PT" sz="1800" dirty="0">
                <a:latin typeface="Arial" charset="0"/>
              </a:rPr>
              <a:t>Licenciaturas em Gestão, Economia, Matemática Aplicada à Economia e Gestão, Mobilidade</a:t>
            </a:r>
          </a:p>
          <a:p>
            <a:pPr marL="0" indent="-177800" algn="ctr"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  <a:p>
            <a:pPr marL="0" indent="-177800" algn="ctr">
              <a:spcBef>
                <a:spcPts val="600"/>
              </a:spcBef>
              <a:buNone/>
            </a:pP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Ano Letivo 2023-2024</a:t>
            </a:r>
          </a:p>
        </p:txBody>
      </p:sp>
      <p:sp>
        <p:nvSpPr>
          <p:cNvPr id="15363" name="Rectângulo 8"/>
          <p:cNvSpPr>
            <a:spLocks noChangeArrowheads="1"/>
          </p:cNvSpPr>
          <p:nvPr/>
        </p:nvSpPr>
        <p:spPr bwMode="auto">
          <a:xfrm>
            <a:off x="7724775" y="4819650"/>
            <a:ext cx="29427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João Canedo </a:t>
            </a: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jpcanedo@iseg.ulisboa.pt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Adaptação por MSP</a:t>
            </a: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mspinto@iseg.ulisboa.pt</a:t>
            </a:r>
          </a:p>
        </p:txBody>
      </p:sp>
      <p:pic>
        <p:nvPicPr>
          <p:cNvPr id="6" name="Picture 2" descr="F:\2ISEG\Docência\Imagens\logotipo_iseg_UniversidadeLisb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7" y="548679"/>
            <a:ext cx="2385619" cy="1020813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79223B-C5CB-3747-DD00-DF7533BC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15" y="4514851"/>
            <a:ext cx="5277853" cy="17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149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362075"/>
            <a:ext cx="11480497" cy="483870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  <a:cs typeface="Arial" charset="0"/>
              </a:rPr>
              <a:t>Consideram-se </a:t>
            </a:r>
            <a:r>
              <a:rPr lang="pt-PT" sz="1800" b="1" dirty="0">
                <a:latin typeface="Arial" charset="0"/>
                <a:cs typeface="Arial" charset="0"/>
              </a:rPr>
              <a:t>obtidos em território português </a:t>
            </a:r>
            <a:r>
              <a:rPr lang="pt-PT" sz="1800" dirty="0">
                <a:latin typeface="Arial" charset="0"/>
                <a:cs typeface="Arial" charset="0"/>
              </a:rPr>
              <a:t>os seguintes rendimentos, quando devidos por </a:t>
            </a:r>
            <a:r>
              <a:rPr lang="pt-PT" sz="1800" b="1" dirty="0">
                <a:latin typeface="Arial" charset="0"/>
                <a:cs typeface="Arial" charset="0"/>
              </a:rPr>
              <a:t>entidades com </a:t>
            </a:r>
            <a:r>
              <a:rPr lang="pt-PT" b="1" dirty="0">
                <a:latin typeface="Arial" charset="0"/>
                <a:cs typeface="Arial" charset="0"/>
              </a:rPr>
              <a:t>residência, sede, direção efetiva ou estabelecimento estável </a:t>
            </a:r>
            <a:r>
              <a:rPr lang="pt-PT" sz="1800" b="1" dirty="0">
                <a:latin typeface="Arial" charset="0"/>
                <a:cs typeface="Arial" charset="0"/>
              </a:rPr>
              <a:t>em Portugal:</a:t>
            </a:r>
            <a:endParaRPr lang="pt-PT" sz="1800" dirty="0">
              <a:latin typeface="Arial" charset="0"/>
              <a:cs typeface="Arial" charset="0"/>
            </a:endParaRP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Trabalho dependente</a:t>
            </a:r>
            <a:r>
              <a:rPr lang="pt-PT" sz="1800" dirty="0">
                <a:latin typeface="Arial" charset="0"/>
                <a:cs typeface="Arial" charset="0"/>
              </a:rPr>
              <a:t> de atividades aí exercidas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dirty="0">
                <a:latin typeface="Arial" charset="0"/>
                <a:cs typeface="Arial" charset="0"/>
              </a:rPr>
              <a:t>Rendimentos </a:t>
            </a:r>
            <a:r>
              <a:rPr lang="pt-PT" sz="1800" b="1" dirty="0">
                <a:latin typeface="Arial" charset="0"/>
                <a:cs typeface="Arial" charset="0"/>
              </a:rPr>
              <a:t>empresariais</a:t>
            </a:r>
            <a:r>
              <a:rPr lang="pt-PT" sz="1800" dirty="0">
                <a:latin typeface="Arial" charset="0"/>
                <a:cs typeface="Arial" charset="0"/>
              </a:rPr>
              <a:t> ou </a:t>
            </a:r>
            <a:r>
              <a:rPr lang="pt-PT" sz="1800" b="1" dirty="0">
                <a:latin typeface="Arial" charset="0"/>
                <a:cs typeface="Arial" charset="0"/>
              </a:rPr>
              <a:t>profissionais</a:t>
            </a:r>
            <a:r>
              <a:rPr lang="pt-PT" sz="1800" dirty="0">
                <a:latin typeface="Arial" charset="0"/>
                <a:cs typeface="Arial" charset="0"/>
              </a:rPr>
              <a:t> imputáveis a estabelecimento estável aqui situado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Propriedade intelectual </a:t>
            </a:r>
            <a:r>
              <a:rPr lang="pt-PT" sz="1800" dirty="0">
                <a:latin typeface="Arial" charset="0"/>
                <a:cs typeface="Arial" charset="0"/>
              </a:rPr>
              <a:t>e </a:t>
            </a:r>
            <a:r>
              <a:rPr lang="pt-PT" sz="1800" b="1" dirty="0">
                <a:latin typeface="Arial" charset="0"/>
                <a:cs typeface="Arial" charset="0"/>
              </a:rPr>
              <a:t>industrial</a:t>
            </a:r>
            <a:r>
              <a:rPr lang="pt-PT" sz="1800" dirty="0">
                <a:latin typeface="Arial" charset="0"/>
                <a:cs typeface="Arial" charset="0"/>
              </a:rPr>
              <a:t>, da prestação de informações, do uso ou da concessão do uso de equipamento e de assistência técnica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dirty="0">
                <a:latin typeface="Arial" charset="0"/>
                <a:cs typeface="Arial" charset="0"/>
              </a:rPr>
              <a:t>Aplicação de </a:t>
            </a:r>
            <a:r>
              <a:rPr lang="pt-PT" sz="1800" b="1" dirty="0">
                <a:latin typeface="Arial" charset="0"/>
                <a:cs typeface="Arial" charset="0"/>
              </a:rPr>
              <a:t>capitais 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Imóveis</a:t>
            </a:r>
            <a:r>
              <a:rPr lang="pt-PT" sz="1800" dirty="0">
                <a:latin typeface="Arial" charset="0"/>
                <a:cs typeface="Arial" charset="0"/>
              </a:rPr>
              <a:t> nele situados, incluindo as mais-valias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Mais-valias</a:t>
            </a:r>
            <a:r>
              <a:rPr lang="pt-PT" sz="1800" dirty="0">
                <a:latin typeface="Arial" charset="0"/>
                <a:cs typeface="Arial" charset="0"/>
              </a:rPr>
              <a:t> resultantes da transmissão onerosa de partes representativas do capital de entidades residentes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Alienação onerosa </a:t>
            </a:r>
            <a:r>
              <a:rPr lang="pt-PT" sz="1800" dirty="0">
                <a:latin typeface="Arial" charset="0"/>
                <a:cs typeface="Arial" charset="0"/>
              </a:rPr>
              <a:t>de propriedade intelectual ou industrial ou de experiência adquirida quando o transmitente não seja o titular originário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Pensões</a:t>
            </a:r>
          </a:p>
          <a:p>
            <a:pPr marL="900113" lvl="1" indent="-4429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Incrementos patrimoniais </a:t>
            </a:r>
            <a:r>
              <a:rPr lang="pt-PT" sz="1800" dirty="0">
                <a:latin typeface="Arial" charset="0"/>
                <a:cs typeface="Arial" charset="0"/>
              </a:rPr>
              <a:t>quando se situem em território nacional os bens, direitos ou situações jurídicas a que respeitam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</a:pPr>
            <a:endParaRPr lang="pt-PT" sz="1800" dirty="0">
              <a:latin typeface="Arial" charset="0"/>
              <a:cs typeface="Arial" charset="0"/>
            </a:endParaRPr>
          </a:p>
        </p:txBody>
      </p:sp>
      <p:sp>
        <p:nvSpPr>
          <p:cNvPr id="37890" name="CaixaDeTexto 7"/>
          <p:cNvSpPr txBox="1">
            <a:spLocks noChangeArrowheads="1"/>
          </p:cNvSpPr>
          <p:nvPr/>
        </p:nvSpPr>
        <p:spPr bwMode="auto">
          <a:xfrm>
            <a:off x="1782128" y="544496"/>
            <a:ext cx="9480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Extensão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obrigação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imposto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18.º]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10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713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428875" y="1018829"/>
            <a:ext cx="7247542" cy="4820341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ct val="0"/>
              </a:spcBef>
              <a:buNone/>
            </a:pPr>
            <a:r>
              <a:rPr lang="pt-P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 REAL, RENDIMENTO COLETÁVEL E RETENÇÕES NA FONTE</a:t>
            </a:r>
          </a:p>
          <a:p>
            <a:pPr marL="0" indent="-177800" algn="ctr">
              <a:spcBef>
                <a:spcPct val="0"/>
              </a:spcBef>
              <a:buNone/>
            </a:pPr>
            <a:endParaRPr lang="pt-PT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77800" algn="ctr">
              <a:spcBef>
                <a:spcPct val="0"/>
              </a:spcBef>
              <a:buNone/>
            </a:pPr>
            <a:endParaRPr lang="pt-PT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11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inal de Adição 1">
            <a:extLst>
              <a:ext uri="{FF2B5EF4-FFF2-40B4-BE49-F238E27FC236}">
                <a16:creationId xmlns:a16="http://schemas.microsoft.com/office/drawing/2014/main" id="{9232AD66-3ED8-B00D-869D-087B8C07C3B5}"/>
              </a:ext>
            </a:extLst>
          </p:cNvPr>
          <p:cNvSpPr/>
          <p:nvPr/>
        </p:nvSpPr>
        <p:spPr>
          <a:xfrm>
            <a:off x="3429000" y="3343275"/>
            <a:ext cx="1333500" cy="9144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inal de Subtração 2">
            <a:extLst>
              <a:ext uri="{FF2B5EF4-FFF2-40B4-BE49-F238E27FC236}">
                <a16:creationId xmlns:a16="http://schemas.microsoft.com/office/drawing/2014/main" id="{A90D20E2-3639-82C7-DE27-0F72CD6BF6DE}"/>
              </a:ext>
            </a:extLst>
          </p:cNvPr>
          <p:cNvSpPr/>
          <p:nvPr/>
        </p:nvSpPr>
        <p:spPr>
          <a:xfrm>
            <a:off x="5092987" y="3019425"/>
            <a:ext cx="1257300" cy="1647825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inal de Multiplicação 3">
            <a:extLst>
              <a:ext uri="{FF2B5EF4-FFF2-40B4-BE49-F238E27FC236}">
                <a16:creationId xmlns:a16="http://schemas.microsoft.com/office/drawing/2014/main" id="{F1B7E58F-8E5A-3402-2486-BF1A65EE9B3F}"/>
              </a:ext>
            </a:extLst>
          </p:cNvPr>
          <p:cNvSpPr/>
          <p:nvPr/>
        </p:nvSpPr>
        <p:spPr>
          <a:xfrm>
            <a:off x="6847030" y="3119437"/>
            <a:ext cx="1095375" cy="1447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inal de Divisão 6">
            <a:extLst>
              <a:ext uri="{FF2B5EF4-FFF2-40B4-BE49-F238E27FC236}">
                <a16:creationId xmlns:a16="http://schemas.microsoft.com/office/drawing/2014/main" id="{B4034E8E-DB41-F28A-942B-8D1715B703E0}"/>
              </a:ext>
            </a:extLst>
          </p:cNvPr>
          <p:cNvSpPr/>
          <p:nvPr/>
        </p:nvSpPr>
        <p:spPr>
          <a:xfrm>
            <a:off x="8439148" y="3219450"/>
            <a:ext cx="952500" cy="1390650"/>
          </a:xfrm>
          <a:prstGeom prst="mathDivid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76545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916114"/>
            <a:ext cx="11480497" cy="35702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O IRS incide sobre o valor anual dos rendimentos das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seis categorias </a:t>
            </a:r>
            <a:r>
              <a:rPr lang="pt-PT" sz="1800" dirty="0">
                <a:latin typeface="Arial" charset="0"/>
              </a:rPr>
              <a:t>seguintes, mesmo que provenientes de </a:t>
            </a:r>
            <a:r>
              <a:rPr lang="pt-PT" sz="1800" b="1" dirty="0">
                <a:latin typeface="Arial" charset="0"/>
              </a:rPr>
              <a:t>atos ilícitos</a:t>
            </a:r>
            <a:r>
              <a:rPr lang="pt-PT" sz="1800" dirty="0">
                <a:latin typeface="Arial" charset="0"/>
              </a:rPr>
              <a:t>, depois de efetuadas as correspondentes </a:t>
            </a:r>
            <a:r>
              <a:rPr lang="pt-PT" sz="2400" b="1" dirty="0">
                <a:latin typeface="Arial" charset="0"/>
              </a:rPr>
              <a:t>deduções</a:t>
            </a:r>
          </a:p>
          <a:p>
            <a:pPr marL="723900" lvl="1" indent="-3238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dirty="0">
                <a:latin typeface="Arial" charset="0"/>
              </a:rPr>
              <a:t>Categoria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</a:t>
            </a:r>
            <a:r>
              <a:rPr lang="pt-PT" sz="1800" dirty="0">
                <a:latin typeface="Arial" charset="0"/>
              </a:rPr>
              <a:t>: Rendimentos do trabalho dependente</a:t>
            </a:r>
          </a:p>
          <a:p>
            <a:pPr marL="723900" lvl="1" indent="-3238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dirty="0">
                <a:latin typeface="Arial" charset="0"/>
              </a:rPr>
              <a:t>Categoria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</a:t>
            </a:r>
            <a:r>
              <a:rPr lang="pt-PT" sz="1800" dirty="0">
                <a:latin typeface="Arial" charset="0"/>
              </a:rPr>
              <a:t>: Rendimentos empresariais e profissionais</a:t>
            </a:r>
          </a:p>
          <a:p>
            <a:pPr marL="723900" lvl="1" indent="-3238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dirty="0">
                <a:latin typeface="Arial" charset="0"/>
              </a:rPr>
              <a:t>Categoria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  <a:r>
              <a:rPr lang="pt-PT" sz="1800" dirty="0">
                <a:latin typeface="Arial" charset="0"/>
              </a:rPr>
              <a:t>: Rendimentos de capitais</a:t>
            </a:r>
          </a:p>
          <a:p>
            <a:pPr marL="723900" lvl="1" indent="-3238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dirty="0">
                <a:latin typeface="Arial" charset="0"/>
              </a:rPr>
              <a:t>Categoria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  <a:r>
              <a:rPr lang="pt-PT" sz="1800" dirty="0">
                <a:latin typeface="Arial" charset="0"/>
              </a:rPr>
              <a:t>: Rendimentos prediais</a:t>
            </a:r>
          </a:p>
          <a:p>
            <a:pPr marL="723900" lvl="1" indent="-3238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dirty="0">
                <a:latin typeface="Arial" charset="0"/>
              </a:rPr>
              <a:t>Categoria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</a:t>
            </a:r>
            <a:r>
              <a:rPr lang="pt-PT" sz="1800" dirty="0">
                <a:latin typeface="Arial" charset="0"/>
              </a:rPr>
              <a:t>: Incrementos patrimoniais</a:t>
            </a:r>
          </a:p>
          <a:p>
            <a:pPr marL="723900" lvl="1" indent="-3238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dirty="0">
                <a:latin typeface="Arial" charset="0"/>
              </a:rPr>
              <a:t>Categoria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</a:t>
            </a:r>
            <a:r>
              <a:rPr lang="pt-PT" sz="1800" dirty="0">
                <a:latin typeface="Arial" charset="0"/>
              </a:rPr>
              <a:t>: Pensões</a:t>
            </a:r>
          </a:p>
        </p:txBody>
      </p:sp>
      <p:sp>
        <p:nvSpPr>
          <p:cNvPr id="46083" name="CaixaDeTexto 6"/>
          <p:cNvSpPr txBox="1">
            <a:spLocks noChangeArrowheads="1"/>
          </p:cNvSpPr>
          <p:nvPr/>
        </p:nvSpPr>
        <p:spPr bwMode="auto">
          <a:xfrm>
            <a:off x="1919288" y="549276"/>
            <a:ext cx="9617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do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imposto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categorias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1.º]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12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076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30123"/>
            <a:ext cx="11480497" cy="4330421"/>
          </a:xfrm>
        </p:spPr>
        <p:txBody>
          <a:bodyPr>
            <a:normAutofit lnSpcReduction="10000"/>
          </a:bodyPr>
          <a:lstStyle/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O </a:t>
            </a:r>
            <a:r>
              <a:rPr lang="pt-PT" sz="1800" b="1" dirty="0">
                <a:latin typeface="Arial" charset="0"/>
              </a:rPr>
              <a:t>rendimento coletável </a:t>
            </a:r>
            <a:r>
              <a:rPr lang="pt-PT" sz="1800" dirty="0">
                <a:latin typeface="Arial" charset="0"/>
              </a:rPr>
              <a:t>é o que resulta do </a:t>
            </a:r>
            <a:r>
              <a:rPr lang="pt-PT" b="1" dirty="0">
                <a:latin typeface="Arial" charset="0"/>
              </a:rPr>
              <a:t>englobamento</a:t>
            </a:r>
            <a:r>
              <a:rPr lang="pt-PT" sz="1800" dirty="0">
                <a:latin typeface="Arial" charset="0"/>
              </a:rPr>
              <a:t> dos rendimentos das várias categorias auferidos em cada ano - </a:t>
            </a:r>
            <a:r>
              <a:rPr lang="pt-PT" sz="1800" u="sng" dirty="0">
                <a:latin typeface="Arial" charset="0"/>
              </a:rPr>
              <a:t>líquidos das deduções e abatimentos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b="1" dirty="0">
                <a:latin typeface="Arial" charset="0"/>
              </a:rPr>
              <a:t>Não são englobados</a:t>
            </a:r>
            <a:r>
              <a:rPr lang="pt-PT" sz="1800" b="1" dirty="0">
                <a:latin typeface="Arial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rendimentos auferidos por </a:t>
            </a:r>
            <a:r>
              <a:rPr lang="pt-PT" b="1" dirty="0">
                <a:latin typeface="Arial" charset="0"/>
              </a:rPr>
              <a:t>não residentes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rendimentos auferidos por residentes sujeitos a retenção na fonte a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taxas liberatórias </a:t>
            </a:r>
            <a:r>
              <a:rPr lang="pt-PT" sz="1800" dirty="0">
                <a:latin typeface="Arial" charset="0"/>
              </a:rPr>
              <a:t>e a </a:t>
            </a:r>
            <a:r>
              <a:rPr lang="pt-PT" sz="2000" b="1" dirty="0">
                <a:latin typeface="Arial" charset="0"/>
              </a:rPr>
              <a:t>taxas especiais</a:t>
            </a:r>
            <a:endParaRPr lang="pt-PT" sz="2000" dirty="0">
              <a:latin typeface="Arial" charset="0"/>
            </a:endParaRP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Os rendimentos sujeitos a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taxas liberatórias e taxas especiais </a:t>
            </a:r>
            <a:r>
              <a:rPr lang="pt-PT" sz="1800" dirty="0">
                <a:latin typeface="Arial" charset="0"/>
              </a:rPr>
              <a:t>podem ser englobados por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opção</a:t>
            </a:r>
            <a:r>
              <a:rPr lang="pt-PT" sz="1800" dirty="0">
                <a:latin typeface="Arial" charset="0"/>
              </a:rPr>
              <a:t> do sujeito passivo – nesse caso há obrigatoriedade de englobar </a:t>
            </a:r>
            <a:r>
              <a:rPr lang="pt-PT" sz="1800" b="1" dirty="0">
                <a:latin typeface="Arial" charset="0"/>
              </a:rPr>
              <a:t>a totalidade </a:t>
            </a:r>
            <a:r>
              <a:rPr lang="pt-PT" sz="1800" dirty="0">
                <a:latin typeface="Arial" charset="0"/>
              </a:rPr>
              <a:t>dos rendimentos da mesma categoria de rendimentos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Os rendimentos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isentos</a:t>
            </a:r>
            <a:r>
              <a:rPr lang="pt-PT" sz="1800" b="1" dirty="0">
                <a:latin typeface="Arial" charset="0"/>
              </a:rPr>
              <a:t> </a:t>
            </a:r>
            <a:r>
              <a:rPr lang="pt-PT" sz="1800" dirty="0">
                <a:latin typeface="Arial" charset="0"/>
              </a:rPr>
              <a:t>são incluídos para determinação da taxa a aplicar aos restantes rendimentos, com exclusão da respetiva tributação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1800" dirty="0">
              <a:latin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PT" sz="1200" dirty="0">
              <a:latin typeface="Arial" charset="0"/>
            </a:endParaRPr>
          </a:p>
          <a:p>
            <a:pPr>
              <a:spcBef>
                <a:spcPts val="600"/>
              </a:spcBef>
            </a:pPr>
            <a:endParaRPr lang="pt-PT" sz="1400" dirty="0">
              <a:latin typeface="Arial" charset="0"/>
            </a:endParaRPr>
          </a:p>
        </p:txBody>
      </p:sp>
      <p:sp>
        <p:nvSpPr>
          <p:cNvPr id="50179" name="CaixaDeTexto 6"/>
          <p:cNvSpPr txBox="1">
            <a:spLocks noChangeArrowheads="1"/>
          </p:cNvSpPr>
          <p:nvPr/>
        </p:nvSpPr>
        <p:spPr bwMode="auto">
          <a:xfrm>
            <a:off x="1795505" y="565623"/>
            <a:ext cx="8640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Englobamento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22.º]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13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17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01838" y="1684338"/>
          <a:ext cx="8229600" cy="414528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012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82471"/>
              </p:ext>
            </p:extLst>
          </p:nvPr>
        </p:nvGraphicFramePr>
        <p:xfrm>
          <a:off x="365759" y="548682"/>
          <a:ext cx="11480497" cy="5639261"/>
        </p:xfrm>
        <a:graphic>
          <a:graphicData uri="http://schemas.openxmlformats.org/drawingml/2006/table">
            <a:tbl>
              <a:tblPr/>
              <a:tblGrid>
                <a:gridCol w="1212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780">
                <a:tc gridSpan="2">
                  <a:txBody>
                    <a:bodyPr/>
                    <a:lstStyle/>
                    <a:p>
                      <a:pPr marL="457200" marR="0" lvl="1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Cálculo do IRS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06">
                <a:tc gridSpan="2">
                  <a:txBody>
                    <a:bodyPr/>
                    <a:lstStyle/>
                    <a:p>
                      <a:pPr marL="533400" marR="0" lvl="1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Rendimentos brutos de cada categoria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Deduções específicas de cada categoria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Rendimento líquido de cada categoria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Dedução de perdas de cada categoria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Rendimento coletável </a:t>
                      </a: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(soma dos rendimentos líquidos de cada categoria A+B+E+F+G+H)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(:)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Quociente familiar - divide o RC por 2 - se existir 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opção</a:t>
                      </a: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pela tributação conjunta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Aplicação das </a:t>
                      </a: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taxas</a:t>
                      </a: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gerais da tabela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Quociente familiar - multiplica por 2 - se tiver existido </a:t>
                      </a: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opção</a:t>
                      </a: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pela tributação conjunta</a:t>
                      </a:r>
                      <a:endParaRPr kumimoji="0" lang="pt-P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Coleta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Deduções pessoais e de despesas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IRS liquidado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Deduções financeiras (retenções na fonte + pagamentos por conta)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IRS a pagar ou a recuperar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14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29313"/>
      </p:ext>
    </p:extLst>
  </p:cSld>
  <p:clrMapOvr>
    <a:masterClrMapping/>
  </p:clrMapOvr>
  <p:transition spd="med"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120516"/>
            <a:ext cx="8534400" cy="4635707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CATEGORIA A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Rendimentos do trabalho dependente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15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8757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51001"/>
            <a:ext cx="11480497" cy="45497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" charset="0"/>
              </a:rPr>
              <a:t>Correspondem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às</a:t>
            </a:r>
            <a:r>
              <a:rPr lang="en-US" sz="1800" dirty="0">
                <a:latin typeface="Arial" charset="0"/>
              </a:rPr>
              <a:t> r</a:t>
            </a:r>
            <a:r>
              <a:rPr lang="pt-PT" sz="1800" dirty="0" err="1">
                <a:latin typeface="Arial" charset="0"/>
              </a:rPr>
              <a:t>emunerações</a:t>
            </a:r>
            <a:r>
              <a:rPr lang="pt-PT" sz="1800" dirty="0">
                <a:latin typeface="Arial" charset="0"/>
              </a:rPr>
              <a:t> </a:t>
            </a:r>
            <a:r>
              <a:rPr lang="pt-PT" sz="1800" b="1" dirty="0">
                <a:latin typeface="Arial" charset="0"/>
              </a:rPr>
              <a:t>pagas ou postas à disposição</a:t>
            </a:r>
            <a:r>
              <a:rPr lang="pt-PT" sz="1800" dirty="0">
                <a:latin typeface="Arial" charset="0"/>
              </a:rPr>
              <a:t> do seu titular provenientes 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Trabalho por conta de outrem </a:t>
            </a:r>
            <a:r>
              <a:rPr lang="pt-PT" sz="1800" dirty="0">
                <a:latin typeface="Arial" charset="0"/>
              </a:rPr>
              <a:t>prestado ao abrigo de contrato individual de trabalho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Trabalho prestado ao abrigo de contrato de aquisição de serviços </a:t>
            </a:r>
            <a:r>
              <a:rPr lang="pt-P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sob a autoridade e a </a:t>
            </a:r>
            <a:r>
              <a:rPr lang="pt-PT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direção</a:t>
            </a:r>
            <a:r>
              <a:rPr lang="pt-P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pessoa</a:t>
            </a:r>
            <a:r>
              <a:rPr lang="pt-PT" sz="1800" dirty="0">
                <a:latin typeface="Arial" charset="0"/>
              </a:rPr>
              <a:t> ou entidade que ocupa a posição de sujeito </a:t>
            </a:r>
            <a:r>
              <a:rPr lang="pt-PT" sz="1800" dirty="0" err="1">
                <a:latin typeface="Arial" charset="0"/>
              </a:rPr>
              <a:t>ativo</a:t>
            </a:r>
            <a:endParaRPr lang="pt-PT" sz="1800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Exercício de função, serviço ou cargo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públicos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Situações de </a:t>
            </a:r>
            <a:r>
              <a:rPr lang="pt-PT" b="1" dirty="0">
                <a:latin typeface="Arial" charset="0"/>
              </a:rPr>
              <a:t>pré-reforma</a:t>
            </a:r>
            <a:r>
              <a:rPr lang="pt-PT" sz="1800" dirty="0">
                <a:latin typeface="Arial" charset="0"/>
              </a:rPr>
              <a:t>,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pré-aposentação</a:t>
            </a:r>
            <a:r>
              <a:rPr lang="pt-PT" sz="1800" dirty="0">
                <a:latin typeface="Arial" charset="0"/>
              </a:rPr>
              <a:t> ou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reserva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As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remunerações</a:t>
            </a:r>
            <a:r>
              <a:rPr lang="pt-PT" sz="1800" dirty="0">
                <a:latin typeface="Arial" charset="0"/>
              </a:rPr>
              <a:t> compreendem: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Ordenados, salários, vencimentos, gratificações, percentagens, comissões, participações, subsídios ou prémios, senhas de presença, emolumentos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Periódicas, fixas ou variáveis, de natureza contratual ou não</a:t>
            </a:r>
          </a:p>
          <a:p>
            <a:pPr marL="400050" lvl="1" indent="0"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54275" name="CaixaDeTexto 6"/>
          <p:cNvSpPr txBox="1">
            <a:spLocks noChangeArrowheads="1"/>
          </p:cNvSpPr>
          <p:nvPr/>
        </p:nvSpPr>
        <p:spPr bwMode="auto">
          <a:xfrm>
            <a:off x="1919288" y="549276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2.º, n.ºs 1 e 2]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16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2055815"/>
            <a:ext cx="11480496" cy="4144962"/>
          </a:xfrm>
        </p:spPr>
        <p:txBody>
          <a:bodyPr/>
          <a:lstStyle/>
          <a:p>
            <a:pPr marL="2857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Consideram-se ainda rendimentos de trabalho dependente</a:t>
            </a:r>
          </a:p>
          <a:p>
            <a:pPr marL="755650" lvl="2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Remuneração dos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membros dos órgãos estatutários</a:t>
            </a:r>
          </a:p>
          <a:p>
            <a:pPr marL="755650" lvl="2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Remunerações acessórias</a:t>
            </a:r>
            <a:r>
              <a:rPr lang="pt-PT" sz="1800" dirty="0">
                <a:latin typeface="Arial" charset="0"/>
              </a:rPr>
              <a:t>, nomeadamente</a:t>
            </a:r>
          </a:p>
          <a:p>
            <a:pPr marL="1270000" lvl="4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&gt;"/>
            </a:pPr>
            <a:r>
              <a:rPr lang="pt-PT" b="1" dirty="0">
                <a:latin typeface="Arial" charset="0"/>
              </a:rPr>
              <a:t>Abonos de família </a:t>
            </a:r>
            <a:r>
              <a:rPr lang="pt-PT" dirty="0">
                <a:latin typeface="Arial" charset="0"/>
              </a:rPr>
              <a:t>e respetivas prestações complementares </a:t>
            </a:r>
            <a:r>
              <a:rPr lang="pt-PT" b="1" dirty="0">
                <a:latin typeface="Arial" charset="0"/>
              </a:rPr>
              <a:t>exceto</a:t>
            </a:r>
            <a:r>
              <a:rPr lang="pt-PT" dirty="0">
                <a:latin typeface="Arial" charset="0"/>
              </a:rPr>
              <a:t> na parte em que não excedam os limites legais estabelecidos</a:t>
            </a:r>
          </a:p>
          <a:p>
            <a:pPr marL="1270000" lvl="4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&gt;"/>
            </a:pPr>
            <a:r>
              <a:rPr lang="pt-PT" b="1" dirty="0">
                <a:latin typeface="Arial" charset="0"/>
              </a:rPr>
              <a:t>Subsídio de refeição </a:t>
            </a:r>
            <a:r>
              <a:rPr lang="pt-PT" dirty="0">
                <a:latin typeface="Arial" charset="0"/>
              </a:rPr>
              <a:t>na parte que em que </a:t>
            </a:r>
            <a:r>
              <a:rPr lang="pt-PT" b="1" dirty="0">
                <a:latin typeface="Arial" charset="0"/>
              </a:rPr>
              <a:t>exceder</a:t>
            </a:r>
            <a:r>
              <a:rPr lang="pt-PT" dirty="0">
                <a:latin typeface="Arial" charset="0"/>
              </a:rPr>
              <a:t> o limite legal</a:t>
            </a:r>
          </a:p>
          <a:p>
            <a:pPr marL="755650" lvl="2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Abonos para falhas</a:t>
            </a:r>
            <a:r>
              <a:rPr lang="pt-PT" sz="1800" dirty="0">
                <a:latin typeface="Arial" charset="0"/>
              </a:rPr>
              <a:t> na parte que excedam </a:t>
            </a:r>
            <a:r>
              <a:rPr lang="pt-PT" sz="1800" b="1" dirty="0">
                <a:latin typeface="Arial" charset="0"/>
              </a:rPr>
              <a:t>5%</a:t>
            </a:r>
            <a:r>
              <a:rPr lang="pt-PT" sz="1800" dirty="0">
                <a:latin typeface="Arial" charset="0"/>
              </a:rPr>
              <a:t> da remuneração mensal fixa</a:t>
            </a:r>
          </a:p>
          <a:p>
            <a:pPr marL="755650" lvl="2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Ajudas de custo </a:t>
            </a:r>
            <a:r>
              <a:rPr lang="pt-PT" sz="1800" dirty="0">
                <a:latin typeface="Arial" charset="0"/>
              </a:rPr>
              <a:t>e importâncias auferidas pela utilização de automóvel próprio - na parte que </a:t>
            </a:r>
            <a:r>
              <a:rPr lang="pt-PT" sz="1800" b="1" dirty="0">
                <a:latin typeface="Arial" charset="0"/>
              </a:rPr>
              <a:t>excedem</a:t>
            </a:r>
            <a:r>
              <a:rPr lang="pt-PT" sz="1800" dirty="0">
                <a:latin typeface="Arial" charset="0"/>
              </a:rPr>
              <a:t> os limites legais</a:t>
            </a:r>
          </a:p>
          <a:p>
            <a:pPr marL="755650" lvl="2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Indemnizações</a:t>
            </a:r>
            <a:r>
              <a:rPr lang="pt-PT" sz="1800" dirty="0">
                <a:latin typeface="Arial" charset="0"/>
              </a:rPr>
              <a:t> por alterações ou extinção da relação jurídica </a:t>
            </a:r>
          </a:p>
          <a:p>
            <a:pPr marL="755650" lvl="2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Gratificações</a:t>
            </a:r>
            <a:r>
              <a:rPr lang="pt-PT" sz="1800" dirty="0">
                <a:latin typeface="Arial" charset="0"/>
              </a:rPr>
              <a:t> não atribuídas pela entidade patronal</a:t>
            </a:r>
          </a:p>
          <a:p>
            <a:pPr marL="755650" lvl="2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Outras remunerações </a:t>
            </a:r>
            <a:r>
              <a:rPr lang="pt-PT" sz="1800" dirty="0">
                <a:latin typeface="Arial" charset="0"/>
              </a:rPr>
              <a:t>acessórias diversas</a:t>
            </a:r>
          </a:p>
        </p:txBody>
      </p:sp>
      <p:sp>
        <p:nvSpPr>
          <p:cNvPr id="56323" name="CaixaDeTexto 6"/>
          <p:cNvSpPr txBox="1">
            <a:spLocks noChangeArrowheads="1"/>
          </p:cNvSpPr>
          <p:nvPr/>
        </p:nvSpPr>
        <p:spPr bwMode="auto">
          <a:xfrm>
            <a:off x="1919288" y="549276"/>
            <a:ext cx="9785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Extensão do conceito de trabalho dependente      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2.º, n.º 3]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17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ixaDeTexto 6"/>
          <p:cNvSpPr txBox="1">
            <a:spLocks noChangeArrowheads="1"/>
          </p:cNvSpPr>
          <p:nvPr/>
        </p:nvSpPr>
        <p:spPr bwMode="auto">
          <a:xfrm>
            <a:off x="1812608" y="551581"/>
            <a:ext cx="9370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Limites a partir dos quais alguns rendimentos são tributados (valores em €)</a:t>
            </a:r>
          </a:p>
        </p:txBody>
      </p:sp>
      <p:graphicFrame>
        <p:nvGraphicFramePr>
          <p:cNvPr id="64690" name="Group 178"/>
          <p:cNvGraphicFramePr>
            <a:graphicFrameLocks noGrp="1"/>
          </p:cNvGraphicFramePr>
          <p:nvPr/>
        </p:nvGraphicFramePr>
        <p:xfrm>
          <a:off x="1051561" y="1788072"/>
          <a:ext cx="10045395" cy="4828660"/>
        </p:xfrm>
        <a:graphic>
          <a:graphicData uri="http://schemas.openxmlformats.org/drawingml/2006/table">
            <a:tbl>
              <a:tblPr/>
              <a:tblGrid>
                <a:gridCol w="330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56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Subsídio de refeição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 legal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Atribuído em vales de refeição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9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P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Portaria n.º 107-A/2023, de 18 de abril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3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Ajudas de custo (diárias)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Trabalhadores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Membros órgãos sociais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6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Deslocações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País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Estrangeiro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País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Estrangeiro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7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D.L. n.º 137/2010, de 28/12, art.º 4.º; Lei n.º 66-B/2012, de 31/12, art.º 42.º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3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Utilização de automóvel próprio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7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D.L. n.º 137/2010, de 28/12, art.º 4.º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0,36 por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18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62050" y="2085975"/>
            <a:ext cx="10684204" cy="3609975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Rendimentos devidos por </a:t>
            </a:r>
            <a:r>
              <a:rPr lang="pt-PT" sz="2400" b="1" dirty="0">
                <a:latin typeface="Arial" charset="0"/>
                <a:cs typeface="Arial" charset="0"/>
              </a:rPr>
              <a:t>cessação do contrato de trabalho </a:t>
            </a:r>
            <a:r>
              <a:rPr lang="pt-PT" sz="2400" dirty="0">
                <a:latin typeface="Arial" charset="0"/>
                <a:cs typeface="Arial" charset="0"/>
              </a:rPr>
              <a:t>– ficam sujeitos a tributação: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PT" dirty="0">
                <a:latin typeface="Arial" charset="0"/>
              </a:rPr>
              <a:t>os auferidos por </a:t>
            </a:r>
            <a:r>
              <a:rPr lang="pt-PT" b="1" dirty="0">
                <a:latin typeface="Arial" charset="0"/>
              </a:rPr>
              <a:t>gerentes</a:t>
            </a:r>
            <a:r>
              <a:rPr lang="pt-PT" dirty="0">
                <a:latin typeface="Arial" charset="0"/>
              </a:rPr>
              <a:t> ou </a:t>
            </a:r>
            <a:r>
              <a:rPr lang="pt-PT" b="1" dirty="0">
                <a:latin typeface="Arial" charset="0"/>
              </a:rPr>
              <a:t>administradores</a:t>
            </a:r>
            <a:r>
              <a:rPr lang="pt-PT" dirty="0">
                <a:latin typeface="Arial" charset="0"/>
              </a:rPr>
              <a:t> – pela totalidade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PT" dirty="0">
                <a:latin typeface="Arial" charset="0"/>
              </a:rPr>
              <a:t>os auferidos pelos </a:t>
            </a:r>
            <a:r>
              <a:rPr lang="pt-PT" b="1" dirty="0">
                <a:latin typeface="Arial" charset="0"/>
              </a:rPr>
              <a:t>trabalhadores em geral </a:t>
            </a:r>
            <a:r>
              <a:rPr lang="pt-PT" dirty="0">
                <a:latin typeface="Arial" charset="0"/>
              </a:rPr>
              <a:t>- na parte que exceda o valor médio das remunerações regulares dos últimos 12 meses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PT" dirty="0">
                <a:latin typeface="Arial" charset="0"/>
              </a:rPr>
              <a:t> n.º anos ou fração de antiguidade</a:t>
            </a:r>
          </a:p>
          <a:p>
            <a:pPr marL="1727200" lvl="3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Exceto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400" dirty="0">
                <a:latin typeface="Arial" charset="0"/>
              </a:rPr>
              <a:t>se for criado um novo vínculo profissional ou empresarial </a:t>
            </a:r>
            <a:r>
              <a:rPr lang="pt-PT" sz="2400" u="sng" dirty="0">
                <a:latin typeface="Arial" charset="0"/>
              </a:rPr>
              <a:t>com a mesma entidade</a:t>
            </a:r>
            <a:r>
              <a:rPr lang="pt-PT" sz="2400" dirty="0">
                <a:latin typeface="Arial" charset="0"/>
              </a:rPr>
              <a:t> nos </a:t>
            </a:r>
            <a:r>
              <a:rPr lang="pt-PT" sz="2400" b="1" dirty="0">
                <a:latin typeface="Arial" charset="0"/>
              </a:rPr>
              <a:t>24 meses seguintes</a:t>
            </a:r>
            <a:r>
              <a:rPr lang="pt-PT" sz="2400" dirty="0">
                <a:latin typeface="Arial" charset="0"/>
              </a:rPr>
              <a:t>, a tributação ocorre pela totalidade</a:t>
            </a:r>
          </a:p>
          <a:p>
            <a:pPr lvl="1">
              <a:spcBef>
                <a:spcPts val="12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60419" name="CaixaDeTexto 6"/>
          <p:cNvSpPr txBox="1">
            <a:spLocks noChangeArrowheads="1"/>
          </p:cNvSpPr>
          <p:nvPr/>
        </p:nvSpPr>
        <p:spPr bwMode="auto">
          <a:xfrm>
            <a:off x="1829346" y="579257"/>
            <a:ext cx="99269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Cessação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2.º, n.ºs 4 a 7]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19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25561" y="1449952"/>
            <a:ext cx="8618860" cy="4365522"/>
          </a:xfrm>
        </p:spPr>
        <p:txBody>
          <a:bodyPr/>
          <a:lstStyle/>
          <a:p>
            <a:pPr marL="50800" indent="0" algn="ctr">
              <a:spcBef>
                <a:spcPts val="600"/>
              </a:spcBef>
              <a:buNone/>
            </a:pPr>
            <a:r>
              <a:rPr lang="pt-PT" sz="3200" b="1" dirty="0">
                <a:latin typeface="Arial" charset="0"/>
              </a:rPr>
              <a:t>IMPOSTO SOBRE O RENDIMENTO DAS PESSOAS SINGULARES (IRS)</a:t>
            </a:r>
          </a:p>
          <a:p>
            <a:pPr marL="50800" indent="0" algn="ctr">
              <a:spcBef>
                <a:spcPts val="600"/>
              </a:spcBef>
              <a:buNone/>
            </a:pPr>
            <a:endParaRPr lang="pt-PT" sz="3200" b="1" dirty="0">
              <a:latin typeface="Arial" charset="0"/>
            </a:endParaRPr>
          </a:p>
          <a:p>
            <a:pPr marL="50800" indent="0" algn="ctr">
              <a:spcBef>
                <a:spcPts val="600"/>
              </a:spcBef>
              <a:buNone/>
            </a:pPr>
            <a:endParaRPr lang="pt-PT" sz="3200" b="1" dirty="0">
              <a:latin typeface="Arial" charset="0"/>
            </a:endParaRPr>
          </a:p>
          <a:p>
            <a:pPr marL="50800" indent="0" algn="ctr">
              <a:spcBef>
                <a:spcPts val="600"/>
              </a:spcBef>
              <a:buNone/>
            </a:pPr>
            <a:endParaRPr lang="pt-PT" sz="3200" b="1" dirty="0">
              <a:latin typeface="Arial" charset="0"/>
            </a:endParaRPr>
          </a:p>
          <a:p>
            <a:pPr marL="50800" indent="0" algn="ctr">
              <a:spcBef>
                <a:spcPts val="600"/>
              </a:spcBef>
              <a:buNone/>
            </a:pPr>
            <a:endParaRPr lang="pt-PT" sz="3200" b="1" dirty="0">
              <a:latin typeface="Arial" charset="0"/>
            </a:endParaRPr>
          </a:p>
          <a:p>
            <a:pPr marL="50800" indent="0" algn="ctr">
              <a:spcBef>
                <a:spcPts val="600"/>
              </a:spcBef>
              <a:buNone/>
            </a:pPr>
            <a:endParaRPr lang="pt-PT" sz="3200" b="1" dirty="0">
              <a:latin typeface="Arial" charset="0"/>
            </a:endParaRPr>
          </a:p>
        </p:txBody>
      </p:sp>
      <p:pic>
        <p:nvPicPr>
          <p:cNvPr id="3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8BAC1D-4549-E282-180F-77121579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59" y="2752724"/>
            <a:ext cx="4424665" cy="29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291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55751" y="2027240"/>
            <a:ext cx="11480497" cy="3659186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O senhor Tavares trabalhou durante </a:t>
            </a:r>
            <a:r>
              <a:rPr lang="pt-PT" sz="2400" b="1" dirty="0">
                <a:latin typeface="Arial" charset="0"/>
                <a:cs typeface="Arial" charset="0"/>
              </a:rPr>
              <a:t>10 anos </a:t>
            </a:r>
            <a:r>
              <a:rPr lang="pt-PT" sz="2400" dirty="0">
                <a:latin typeface="Arial" charset="0"/>
                <a:cs typeface="Arial" charset="0"/>
              </a:rPr>
              <a:t>e </a:t>
            </a:r>
            <a:r>
              <a:rPr lang="pt-PT" sz="2400" b="1" dirty="0">
                <a:latin typeface="Arial" charset="0"/>
                <a:cs typeface="Arial" charset="0"/>
              </a:rPr>
              <a:t>6 meses </a:t>
            </a:r>
            <a:r>
              <a:rPr lang="pt-PT" sz="2400" dirty="0">
                <a:latin typeface="Arial" charset="0"/>
                <a:cs typeface="Arial" charset="0"/>
              </a:rPr>
              <a:t>para uma empresa. O contrato extinguiu-se, tendo recebido uma gratificação de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20 000 EUR</a:t>
            </a:r>
            <a:r>
              <a:rPr lang="pt-PT" sz="2400" dirty="0">
                <a:latin typeface="Arial" charset="0"/>
                <a:cs typeface="Arial" charset="0"/>
              </a:rPr>
              <a:t>.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As suas remunerações nos últimos </a:t>
            </a:r>
            <a:r>
              <a:rPr lang="pt-PT" sz="2400" b="1" dirty="0">
                <a:latin typeface="Arial" charset="0"/>
                <a:cs typeface="Arial" charset="0"/>
              </a:rPr>
              <a:t>12 meses </a:t>
            </a:r>
            <a:r>
              <a:rPr lang="pt-PT" sz="2400" dirty="0">
                <a:latin typeface="Arial" charset="0"/>
                <a:cs typeface="Arial" charset="0"/>
              </a:rPr>
              <a:t>totalizaram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16 300 EUR</a:t>
            </a:r>
            <a:r>
              <a:rPr lang="pt-PT" sz="2400" dirty="0">
                <a:latin typeface="Arial" charset="0"/>
                <a:cs typeface="Arial" charset="0"/>
              </a:rPr>
              <a:t>.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Cálculo do valor </a:t>
            </a:r>
            <a:r>
              <a:rPr lang="pt-PT" sz="2400" u="sng" dirty="0">
                <a:latin typeface="Arial" charset="0"/>
                <a:cs typeface="Arial" charset="0"/>
              </a:rPr>
              <a:t>excluído</a:t>
            </a:r>
            <a:r>
              <a:rPr lang="pt-PT" sz="2400" dirty="0">
                <a:latin typeface="Arial" charset="0"/>
                <a:cs typeface="Arial" charset="0"/>
              </a:rPr>
              <a:t> da tributação:     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pt-PT" sz="2400" u="sng" dirty="0">
                <a:latin typeface="Arial" charset="0"/>
                <a:cs typeface="Arial" charset="0"/>
              </a:rPr>
              <a:t>11  x 16. 300   </a:t>
            </a:r>
            <a:endParaRPr lang="pt-P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1828800" lvl="4" indent="0">
              <a:spcBef>
                <a:spcPts val="600"/>
              </a:spcBef>
              <a:buNone/>
            </a:pPr>
            <a:r>
              <a:rPr lang="pt-PT" sz="2400" dirty="0">
                <a:latin typeface="Arial" charset="0"/>
              </a:rPr>
              <a:t>      12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Valor a tributar:</a:t>
            </a:r>
          </a:p>
          <a:p>
            <a:pPr marL="0" indent="0">
              <a:spcBef>
                <a:spcPts val="600"/>
              </a:spcBef>
              <a:buNone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dirty="0">
                <a:latin typeface="Arial" charset="0"/>
              </a:rPr>
              <a:t>			20 000 -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14. 941,67 = </a:t>
            </a:r>
            <a:r>
              <a:rPr lang="pt-P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5. 058,33</a:t>
            </a:r>
          </a:p>
          <a:p>
            <a:pPr lvl="1">
              <a:spcBef>
                <a:spcPts val="12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60419" name="CaixaDeTexto 6"/>
          <p:cNvSpPr txBox="1">
            <a:spLocks noChangeArrowheads="1"/>
          </p:cNvSpPr>
          <p:nvPr/>
        </p:nvSpPr>
        <p:spPr bwMode="auto">
          <a:xfrm>
            <a:off x="1781176" y="252411"/>
            <a:ext cx="9975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Cessação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20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68CE97-9CB9-7493-2994-CCDDBC10F02C}"/>
              </a:ext>
            </a:extLst>
          </p:cNvPr>
          <p:cNvSpPr txBox="1"/>
          <p:nvPr/>
        </p:nvSpPr>
        <p:spPr>
          <a:xfrm flipH="1">
            <a:off x="4143374" y="3619499"/>
            <a:ext cx="20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14. 941,67</a:t>
            </a:r>
          </a:p>
        </p:txBody>
      </p:sp>
    </p:spTree>
    <p:extLst>
      <p:ext uri="{BB962C8B-B14F-4D97-AF65-F5344CB8AC3E}">
        <p14:creationId xmlns:p14="http://schemas.microsoft.com/office/powerpoint/2010/main" val="42401758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95350" y="1781175"/>
            <a:ext cx="10950904" cy="393382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 são considerados 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como rendimentos de trabalho dependente:</a:t>
            </a:r>
          </a:p>
          <a:p>
            <a:pPr marL="0" indent="0">
              <a:spcBef>
                <a:spcPts val="600"/>
              </a:spcBef>
              <a:buNone/>
            </a:pPr>
            <a:endParaRPr lang="pt-P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As </a:t>
            </a:r>
            <a:r>
              <a:rPr lang="pt-PT" sz="1800" b="1" dirty="0">
                <a:latin typeface="Arial" charset="0"/>
              </a:rPr>
              <a:t>prestações</a:t>
            </a:r>
            <a:r>
              <a:rPr lang="pt-PT" sz="1800" dirty="0">
                <a:latin typeface="Arial" charset="0"/>
              </a:rPr>
              <a:t> efetuadas pelas entidades patronais para </a:t>
            </a:r>
            <a:r>
              <a:rPr lang="pt-PT" sz="1800" u="sng" dirty="0">
                <a:latin typeface="Arial" charset="0"/>
              </a:rPr>
              <a:t>regimes obrigatórios de segurança social dos trabalhadores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Os </a:t>
            </a:r>
            <a:r>
              <a:rPr lang="pt-PT" sz="1800" b="1" dirty="0">
                <a:latin typeface="Arial" charset="0"/>
              </a:rPr>
              <a:t>benefícios</a:t>
            </a:r>
            <a:r>
              <a:rPr lang="pt-PT" sz="1800" dirty="0">
                <a:latin typeface="Arial" charset="0"/>
              </a:rPr>
              <a:t> imputáveis à utilização e fruição de </a:t>
            </a:r>
            <a:r>
              <a:rPr lang="pt-PT" sz="1800" u="sng" dirty="0">
                <a:latin typeface="Arial" charset="0"/>
              </a:rPr>
              <a:t>realizações de utilidade social e de lazer </a:t>
            </a:r>
            <a:r>
              <a:rPr lang="pt-PT" sz="1800" dirty="0">
                <a:latin typeface="Arial" charset="0"/>
              </a:rPr>
              <a:t>mantidas pelas entidades patronais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As </a:t>
            </a:r>
            <a:r>
              <a:rPr lang="pt-PT" sz="1800" b="1" dirty="0">
                <a:latin typeface="Arial" charset="0"/>
              </a:rPr>
              <a:t>prestações</a:t>
            </a:r>
            <a:r>
              <a:rPr lang="pt-PT" sz="1800" dirty="0">
                <a:latin typeface="Arial" charset="0"/>
              </a:rPr>
              <a:t> relacionadas exclusivamente com </a:t>
            </a:r>
            <a:r>
              <a:rPr lang="pt-PT" sz="1800" u="sng" dirty="0">
                <a:latin typeface="Arial" charset="0"/>
              </a:rPr>
              <a:t>ações de formação profissional </a:t>
            </a:r>
            <a:r>
              <a:rPr lang="pt-PT" sz="1800" dirty="0">
                <a:latin typeface="Arial" charset="0"/>
              </a:rPr>
              <a:t>dos trabalhadores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Importâncias</a:t>
            </a:r>
            <a:r>
              <a:rPr lang="pt-PT" sz="1800" dirty="0">
                <a:latin typeface="Arial" charset="0"/>
              </a:rPr>
              <a:t> suportadas pelas entidades patronais com </a:t>
            </a:r>
            <a:r>
              <a:rPr lang="pt-PT" sz="1800" u="sng" dirty="0">
                <a:latin typeface="Arial" charset="0"/>
              </a:rPr>
              <a:t>aquisição de passes sociais dos trabalhadores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As </a:t>
            </a:r>
            <a:r>
              <a:rPr lang="pt-PT" sz="1800" b="1" dirty="0">
                <a:latin typeface="Arial" charset="0"/>
              </a:rPr>
              <a:t>importâncias </a:t>
            </a:r>
            <a:r>
              <a:rPr lang="pt-PT" sz="1800" dirty="0">
                <a:latin typeface="Arial" charset="0"/>
              </a:rPr>
              <a:t>suportadas pelas entidades patronais com </a:t>
            </a:r>
            <a:r>
              <a:rPr lang="pt-PT" sz="1800" u="sng" dirty="0">
                <a:latin typeface="Arial" charset="0"/>
              </a:rPr>
              <a:t>seguros de saúde ou doença </a:t>
            </a:r>
            <a:r>
              <a:rPr lang="pt-PT" sz="1800" dirty="0">
                <a:latin typeface="Arial" charset="0"/>
              </a:rPr>
              <a:t>a favor dos trabalhadores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As </a:t>
            </a:r>
            <a:r>
              <a:rPr lang="pt-PT" sz="1800" b="1" dirty="0">
                <a:latin typeface="Arial" charset="0"/>
              </a:rPr>
              <a:t>importâncias</a:t>
            </a:r>
            <a:r>
              <a:rPr lang="pt-PT" sz="1800" dirty="0">
                <a:latin typeface="Arial" charset="0"/>
              </a:rPr>
              <a:t> suportadas pelas entidades patronais com </a:t>
            </a:r>
            <a:r>
              <a:rPr lang="pt-PT" sz="1800" u="sng" dirty="0">
                <a:latin typeface="Arial" charset="0"/>
              </a:rPr>
              <a:t>encargos, indemnizações ou outras compensações</a:t>
            </a:r>
            <a:r>
              <a:rPr lang="pt-PT" sz="1800" dirty="0">
                <a:latin typeface="Arial" charset="0"/>
              </a:rPr>
              <a:t> pagos aos trabalhadores por </a:t>
            </a:r>
            <a:r>
              <a:rPr lang="pt-PT" sz="1800" u="sng" dirty="0">
                <a:latin typeface="Arial" charset="0"/>
              </a:rPr>
              <a:t>mudança do local de trabalho</a:t>
            </a:r>
            <a:r>
              <a:rPr lang="pt-PT" sz="1800" dirty="0">
                <a:latin typeface="Arial" charset="0"/>
              </a:rPr>
              <a:t>, no ano da deslocação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pt-PT" sz="1800" dirty="0">
              <a:latin typeface="Arial" charset="0"/>
            </a:endParaRPr>
          </a:p>
          <a:p>
            <a:pPr lvl="1">
              <a:spcBef>
                <a:spcPts val="12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60419" name="CaixaDeTexto 6"/>
          <p:cNvSpPr txBox="1">
            <a:spLocks noChangeArrowheads="1"/>
          </p:cNvSpPr>
          <p:nvPr/>
        </p:nvSpPr>
        <p:spPr bwMode="auto">
          <a:xfrm>
            <a:off x="1152525" y="492822"/>
            <a:ext cx="10822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cat. A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2.º-A]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21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658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295401"/>
            <a:ext cx="11480497" cy="47219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Aos rendimentos brutos </a:t>
            </a:r>
            <a:r>
              <a:rPr lang="pt-PT" sz="1800" u="sng" dirty="0">
                <a:latin typeface="Arial" charset="0"/>
              </a:rPr>
              <a:t>deduzem-se até à sua concorrência</a:t>
            </a:r>
            <a:r>
              <a:rPr lang="pt-PT" sz="1800" dirty="0">
                <a:latin typeface="Arial" charset="0"/>
              </a:rPr>
              <a:t> e por cada titular que os tenha auferido os seguintes montantes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b="1" dirty="0">
                <a:latin typeface="Arial" charset="0"/>
              </a:rPr>
              <a:t>€ 4.104</a:t>
            </a:r>
            <a:endParaRPr lang="pt-PT" b="1" u="sng" dirty="0"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Indemnizações pagas </a:t>
            </a:r>
            <a:r>
              <a:rPr lang="pt-PT" sz="1800" dirty="0">
                <a:latin typeface="Arial" charset="0"/>
              </a:rPr>
              <a:t>pelo trabalhador à sua entidade patronal por </a:t>
            </a:r>
            <a:r>
              <a:rPr lang="pt-PT" sz="1800" u="sng" dirty="0">
                <a:latin typeface="Arial" charset="0"/>
              </a:rPr>
              <a:t>rescisão unilateral</a:t>
            </a:r>
            <a:r>
              <a:rPr lang="pt-PT" sz="1800" dirty="0">
                <a:latin typeface="Arial" charset="0"/>
              </a:rPr>
              <a:t> do contrato individual de trabalho sem aviso prévio em resultado de sentença judicial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Quotizações sindicais</a:t>
            </a:r>
            <a:r>
              <a:rPr lang="pt-PT" sz="1800" dirty="0">
                <a:latin typeface="Arial" charset="0"/>
              </a:rPr>
              <a:t>, sem contrapartidas, que </a:t>
            </a:r>
            <a:r>
              <a:rPr lang="pt-PT" sz="2000" b="1" u="sng" dirty="0">
                <a:latin typeface="Arial" charset="0"/>
              </a:rPr>
              <a:t>não excedam 1% do rendimento bruto acrescido de 50%</a:t>
            </a:r>
          </a:p>
          <a:p>
            <a:pPr marL="3556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Se as contribuições obrigatórias para regimes de proteção social </a:t>
            </a:r>
            <a:r>
              <a:rPr lang="pt-P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excederem</a:t>
            </a:r>
            <a:r>
              <a:rPr lang="pt-PT" sz="1800" dirty="0">
                <a:latin typeface="Arial" charset="0"/>
              </a:rPr>
              <a:t>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€ 4.104</a:t>
            </a:r>
            <a:r>
              <a:rPr lang="pt-PT" sz="1800" dirty="0">
                <a:latin typeface="Arial" charset="0"/>
              </a:rPr>
              <a:t>, a dedução a efetuar é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igual</a:t>
            </a:r>
            <a:r>
              <a:rPr lang="pt-PT" sz="1800" dirty="0">
                <a:latin typeface="Arial" charset="0"/>
              </a:rPr>
              <a:t> ao montante dessas contribuições</a:t>
            </a:r>
          </a:p>
          <a:p>
            <a:pPr marL="3556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A dedução de </a:t>
            </a:r>
            <a:r>
              <a:rPr lang="pt-PT" sz="2000" b="1" dirty="0">
                <a:latin typeface="Arial" charset="0"/>
              </a:rPr>
              <a:t>€ 4.104 </a:t>
            </a:r>
            <a:r>
              <a:rPr lang="pt-PT" sz="2000" b="1" u="sng" dirty="0">
                <a:latin typeface="Arial" charset="0"/>
              </a:rPr>
              <a:t>pode ser elevada </a:t>
            </a:r>
            <a:r>
              <a:rPr lang="pt-PT" sz="1800" dirty="0">
                <a:latin typeface="Arial" charset="0"/>
              </a:rPr>
              <a:t>até </a:t>
            </a:r>
            <a:r>
              <a:rPr lang="pt-PT" sz="2000" b="1" u="sng" dirty="0">
                <a:latin typeface="Arial" charset="0"/>
              </a:rPr>
              <a:t>75% de 12 vezes </a:t>
            </a:r>
            <a:r>
              <a:rPr lang="pt-PT" sz="1800" dirty="0">
                <a:latin typeface="Arial" charset="0"/>
              </a:rPr>
              <a:t>o </a:t>
            </a:r>
            <a:r>
              <a:rPr lang="pt-PT" sz="1800" b="1" dirty="0">
                <a:latin typeface="Arial" charset="0"/>
              </a:rPr>
              <a:t>IAS (</a:t>
            </a:r>
            <a:r>
              <a:rPr lang="pt-PT" sz="1800" dirty="0">
                <a:latin typeface="Arial" charset="0"/>
              </a:rPr>
              <a:t>Indexante dos Apoios Sociais = € 480,43*) se a diferença resultar de </a:t>
            </a:r>
            <a:r>
              <a:rPr lang="pt-PT" sz="2000" b="1" dirty="0">
                <a:latin typeface="Arial" charset="0"/>
              </a:rPr>
              <a:t>quotizações para ordens profissionais </a:t>
            </a:r>
            <a:r>
              <a:rPr lang="pt-PT" sz="1800" dirty="0">
                <a:latin typeface="Arial" charset="0"/>
              </a:rPr>
              <a:t>suportadas pelo próprio sujeito passivo e </a:t>
            </a:r>
            <a:r>
              <a:rPr lang="pt-PT" sz="1800" u="sng" dirty="0">
                <a:latin typeface="Arial" charset="0"/>
              </a:rPr>
              <a:t>indispensáveis para o exercício da atividade (máximo dedutível: diferença entre 4 104 e 4 324)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</p:txBody>
      </p:sp>
      <p:sp>
        <p:nvSpPr>
          <p:cNvPr id="66563" name="CaixaDeTexto 6"/>
          <p:cNvSpPr txBox="1">
            <a:spLocks noChangeArrowheads="1"/>
          </p:cNvSpPr>
          <p:nvPr/>
        </p:nvSpPr>
        <p:spPr bwMode="auto">
          <a:xfrm>
            <a:off x="1757056" y="549276"/>
            <a:ext cx="9926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Rendimento coletável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25.º]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22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2ADC8A-DBBE-08AC-CDF2-F0400B72D1DF}"/>
              </a:ext>
            </a:extLst>
          </p:cNvPr>
          <p:cNvSpPr txBox="1"/>
          <p:nvPr/>
        </p:nvSpPr>
        <p:spPr>
          <a:xfrm>
            <a:off x="4391024" y="214253"/>
            <a:ext cx="395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A - DEDUÇÕES ESPECIFICAS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860C84-320A-BCB6-D936-168AC50BC5B0}"/>
              </a:ext>
            </a:extLst>
          </p:cNvPr>
          <p:cNvSpPr txBox="1"/>
          <p:nvPr/>
        </p:nvSpPr>
        <p:spPr>
          <a:xfrm>
            <a:off x="1829481" y="1590675"/>
            <a:ext cx="2300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FIXAS:</a:t>
            </a:r>
          </a:p>
          <a:p>
            <a:pPr marL="285750" indent="-285750">
              <a:buFontTx/>
              <a:buChar char="-"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4 104 EUR</a:t>
            </a:r>
            <a:r>
              <a:rPr lang="pt-PT" dirty="0"/>
              <a:t>, ou,</a:t>
            </a:r>
          </a:p>
          <a:p>
            <a:pPr marL="285750" indent="-285750" algn="just">
              <a:buFontTx/>
              <a:buChar char="-"/>
            </a:pPr>
            <a:r>
              <a:rPr lang="pt-PT" dirty="0"/>
              <a:t>Se em valor superior, as </a:t>
            </a:r>
            <a:r>
              <a:rPr lang="pt-PT" u="sng" dirty="0"/>
              <a:t>contribuições obrigatórias para a segurança social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A7456D-1129-35B8-D4F5-5100FFA29CAA}"/>
              </a:ext>
            </a:extLst>
          </p:cNvPr>
          <p:cNvSpPr txBox="1"/>
          <p:nvPr/>
        </p:nvSpPr>
        <p:spPr>
          <a:xfrm>
            <a:off x="6238874" y="1590675"/>
            <a:ext cx="210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           DESPESAS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C31F12A-C5B8-007C-92B9-DE216C4A566D}"/>
              </a:ext>
            </a:extLst>
          </p:cNvPr>
          <p:cNvSpPr/>
          <p:nvPr/>
        </p:nvSpPr>
        <p:spPr>
          <a:xfrm>
            <a:off x="1619250" y="1590675"/>
            <a:ext cx="2658156" cy="203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45ADA0-7B4D-4521-CA3B-C69FAF5FC846}"/>
              </a:ext>
            </a:extLst>
          </p:cNvPr>
          <p:cNvSpPr txBox="1"/>
          <p:nvPr/>
        </p:nvSpPr>
        <p:spPr>
          <a:xfrm>
            <a:off x="4667249" y="2352675"/>
            <a:ext cx="157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- </a:t>
            </a:r>
            <a:r>
              <a:rPr lang="pt-PT" u="sng" dirty="0"/>
              <a:t>Quotas para ordens profissionais</a:t>
            </a:r>
            <a:r>
              <a:rPr lang="pt-PT" dirty="0"/>
              <a:t>: até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4 324 EUR </a:t>
            </a:r>
            <a:r>
              <a:rPr lang="pt-PT" dirty="0"/>
              <a:t>(75%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PT" dirty="0"/>
              <a:t> 12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PT" dirty="0"/>
              <a:t> 480,43)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E0528C7-6916-9214-D082-B0D9AE16DE48}"/>
              </a:ext>
            </a:extLst>
          </p:cNvPr>
          <p:cNvSpPr/>
          <p:nvPr/>
        </p:nvSpPr>
        <p:spPr>
          <a:xfrm>
            <a:off x="4705350" y="2343149"/>
            <a:ext cx="1533524" cy="3571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52DD33-9182-A827-3FEA-7B40B926FAA0}"/>
              </a:ext>
            </a:extLst>
          </p:cNvPr>
          <p:cNvSpPr txBox="1"/>
          <p:nvPr/>
        </p:nvSpPr>
        <p:spPr>
          <a:xfrm>
            <a:off x="6448425" y="2405003"/>
            <a:ext cx="2228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u="sng" dirty="0"/>
              <a:t>Indemnizações</a:t>
            </a:r>
            <a:r>
              <a:rPr lang="pt-PT" dirty="0"/>
              <a:t> pagas pelo trabalhador à entidade patronal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Quotas para </a:t>
            </a:r>
            <a:r>
              <a:rPr lang="pt-PT" u="sng" dirty="0"/>
              <a:t>sindicatos</a:t>
            </a:r>
            <a:r>
              <a:rPr lang="pt-PT" dirty="0"/>
              <a:t> com limite de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</a:t>
            </a:r>
            <a:r>
              <a:rPr lang="pt-PT" dirty="0"/>
              <a:t> do rendimento bruto, acrescidas de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9742F1-9230-243A-AE42-EAFE6FC2891F}"/>
              </a:ext>
            </a:extLst>
          </p:cNvPr>
          <p:cNvSpPr/>
          <p:nvPr/>
        </p:nvSpPr>
        <p:spPr>
          <a:xfrm>
            <a:off x="6448426" y="2343149"/>
            <a:ext cx="2143124" cy="3028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9060D8-A17D-549A-6E0F-A6347E2B364A}"/>
              </a:ext>
            </a:extLst>
          </p:cNvPr>
          <p:cNvSpPr txBox="1"/>
          <p:nvPr/>
        </p:nvSpPr>
        <p:spPr>
          <a:xfrm>
            <a:off x="9096375" y="2352675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/>
              <a:t>Prémios de </a:t>
            </a:r>
            <a:r>
              <a:rPr lang="pt-PT" b="1" u="sng" dirty="0"/>
              <a:t>seguros</a:t>
            </a:r>
            <a:r>
              <a:rPr lang="pt-PT" dirty="0"/>
              <a:t> de doença, acidentes pessoais e de vida, efetuados por profissionais de desgaste rápido com limite de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2 216 EUR</a:t>
            </a:r>
          </a:p>
          <a:p>
            <a:pPr marL="285750" indent="-285750">
              <a:buFontTx/>
              <a:buChar char="-"/>
            </a:pPr>
            <a:r>
              <a:rPr lang="pt-PT" dirty="0"/>
              <a:t>Valorização profissional dos </a:t>
            </a:r>
            <a:r>
              <a:rPr lang="pt-PT" b="1" u="sng" dirty="0"/>
              <a:t>juízes</a:t>
            </a:r>
            <a:r>
              <a:rPr lang="pt-PT" dirty="0"/>
              <a:t> com limite de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2 954, 40 EUR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9378E66-7F31-0913-3B70-AAB449FC057E}"/>
              </a:ext>
            </a:extLst>
          </p:cNvPr>
          <p:cNvSpPr/>
          <p:nvPr/>
        </p:nvSpPr>
        <p:spPr>
          <a:xfrm>
            <a:off x="9182099" y="2257424"/>
            <a:ext cx="2658155" cy="3788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B36820C-AC4F-E499-54EC-EEF86CB37A90}"/>
              </a:ext>
            </a:extLst>
          </p:cNvPr>
          <p:cNvSpPr/>
          <p:nvPr/>
        </p:nvSpPr>
        <p:spPr>
          <a:xfrm>
            <a:off x="6273609" y="1485901"/>
            <a:ext cx="2108388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3D1B820-F6F1-2976-227C-8419F00BC227}"/>
              </a:ext>
            </a:extLst>
          </p:cNvPr>
          <p:cNvSpPr/>
          <p:nvPr/>
        </p:nvSpPr>
        <p:spPr>
          <a:xfrm>
            <a:off x="4478175" y="214253"/>
            <a:ext cx="3665700" cy="452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28D558BE-9C52-9E5F-E7D1-42FE8466FA21}"/>
              </a:ext>
            </a:extLst>
          </p:cNvPr>
          <p:cNvSpPr/>
          <p:nvPr/>
        </p:nvSpPr>
        <p:spPr>
          <a:xfrm rot="1299783" flipH="1">
            <a:off x="4300879" y="740550"/>
            <a:ext cx="381000" cy="808349"/>
          </a:xfrm>
          <a:prstGeom prst="downArrow">
            <a:avLst>
              <a:gd name="adj1" fmla="val 696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172A2FAF-9A6B-8FDA-ECBD-45624497174B}"/>
              </a:ext>
            </a:extLst>
          </p:cNvPr>
          <p:cNvSpPr/>
          <p:nvPr/>
        </p:nvSpPr>
        <p:spPr>
          <a:xfrm rot="5400000">
            <a:off x="6472235" y="722831"/>
            <a:ext cx="609601" cy="657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3A7680BF-4DE8-2498-E8B5-0E24C2A56CA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327803" y="2095501"/>
            <a:ext cx="0" cy="1740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2D2ACF0A-40CA-F876-B669-4520170E8405}"/>
              </a:ext>
            </a:extLst>
          </p:cNvPr>
          <p:cNvCxnSpPr>
            <a:cxnSpLocks/>
          </p:cNvCxnSpPr>
          <p:nvPr/>
        </p:nvCxnSpPr>
        <p:spPr>
          <a:xfrm flipH="1">
            <a:off x="6131702" y="2175395"/>
            <a:ext cx="107172" cy="10477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7C9DE918-A7D4-8368-AAD0-51D604B44FFD}"/>
              </a:ext>
            </a:extLst>
          </p:cNvPr>
          <p:cNvCxnSpPr>
            <a:cxnSpLocks/>
          </p:cNvCxnSpPr>
          <p:nvPr/>
        </p:nvCxnSpPr>
        <p:spPr>
          <a:xfrm>
            <a:off x="8416732" y="1846571"/>
            <a:ext cx="800103" cy="39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4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28825"/>
            <a:ext cx="11389054" cy="3686176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000" dirty="0">
                <a:latin typeface="Arial" charset="0"/>
                <a:cs typeface="Arial" charset="0"/>
              </a:rPr>
              <a:t>Fátima, </a:t>
            </a:r>
            <a:r>
              <a:rPr lang="pt-PT" sz="2000" u="sng" dirty="0">
                <a:latin typeface="Arial" charset="0"/>
                <a:cs typeface="Arial" charset="0"/>
              </a:rPr>
              <a:t>deficiente</a:t>
            </a:r>
            <a:r>
              <a:rPr lang="pt-PT" sz="2000" dirty="0">
                <a:latin typeface="Arial" charset="0"/>
                <a:cs typeface="Arial" charset="0"/>
              </a:rPr>
              <a:t>, com grau de incapacidade permanente de </a:t>
            </a:r>
            <a:r>
              <a:rPr lang="pt-PT" sz="2000" u="sng" dirty="0">
                <a:latin typeface="Arial" charset="0"/>
                <a:cs typeface="Arial" charset="0"/>
              </a:rPr>
              <a:t>65%</a:t>
            </a:r>
            <a:r>
              <a:rPr lang="pt-PT" sz="2000" dirty="0">
                <a:latin typeface="Arial" charset="0"/>
                <a:cs typeface="Arial" charset="0"/>
              </a:rPr>
              <a:t> auferiu em 2023 remunerações de trabalho dependente no valor de </a:t>
            </a:r>
            <a:r>
              <a:rPr lang="pt-PT" sz="2000" u="sng" dirty="0">
                <a:latin typeface="Arial" charset="0"/>
                <a:cs typeface="Arial" charset="0"/>
              </a:rPr>
              <a:t>17 500</a:t>
            </a:r>
            <a:r>
              <a:rPr lang="pt-PT" sz="2000" dirty="0">
                <a:latin typeface="Arial" charset="0"/>
                <a:cs typeface="Arial" charset="0"/>
              </a:rPr>
              <a:t>, tendo pago de contribuições obrigatórias para a segurança social </a:t>
            </a:r>
            <a:r>
              <a:rPr lang="pt-PT" sz="2000" u="sng" dirty="0">
                <a:latin typeface="Arial" charset="0"/>
                <a:cs typeface="Arial" charset="0"/>
              </a:rPr>
              <a:t>4 500 EUR</a:t>
            </a:r>
            <a:r>
              <a:rPr lang="pt-PT" sz="2000" dirty="0">
                <a:latin typeface="Arial" charset="0"/>
                <a:cs typeface="Arial" charset="0"/>
              </a:rPr>
              <a:t>. Pagou ainda quotas para o sindicato de </a:t>
            </a:r>
            <a:r>
              <a:rPr lang="pt-PT" sz="2000" u="sng" dirty="0">
                <a:latin typeface="Arial" charset="0"/>
                <a:cs typeface="Arial" charset="0"/>
              </a:rPr>
              <a:t>400 EUR</a:t>
            </a:r>
            <a:r>
              <a:rPr lang="pt-PT" sz="2000" dirty="0">
                <a:latin typeface="Arial" charset="0"/>
                <a:cs typeface="Arial" charset="0"/>
              </a:rPr>
              <a:t>.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pt-PT" dirty="0">
                <a:latin typeface="Arial" charset="0"/>
              </a:rPr>
              <a:t>    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Apuramento do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rendimento líquido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pt-P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800" b="1" dirty="0">
                <a:latin typeface="Arial" charset="0"/>
              </a:rPr>
              <a:t>  15 000 </a:t>
            </a:r>
            <a:r>
              <a:rPr lang="pt-PT" sz="1800" dirty="0">
                <a:latin typeface="Arial" charset="0"/>
              </a:rPr>
              <a:t>(17 500 – 17 500 x 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85%</a:t>
            </a:r>
            <a:r>
              <a:rPr lang="pt-PT" sz="1800" dirty="0">
                <a:latin typeface="Arial" charset="0"/>
              </a:rPr>
              <a:t> = 2 625 &gt; 2 500)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4 500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(&gt; 4 104)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262. 5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(17 500 x 1% = 175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1.5 = 262. 5 &gt; 400)</a:t>
            </a:r>
          </a:p>
          <a:p>
            <a:pPr lvl="1">
              <a:spcBef>
                <a:spcPts val="1200"/>
              </a:spcBef>
              <a:buNone/>
            </a:pPr>
            <a:r>
              <a:rPr lang="pt-PT" b="1" dirty="0">
                <a:latin typeface="Arial" charset="0"/>
              </a:rPr>
              <a:t>                  RL = 10 237, 50 EUR</a:t>
            </a:r>
          </a:p>
        </p:txBody>
      </p:sp>
      <p:sp>
        <p:nvSpPr>
          <p:cNvPr id="60419" name="CaixaDeTexto 6"/>
          <p:cNvSpPr txBox="1">
            <a:spLocks noChangeArrowheads="1"/>
          </p:cNvSpPr>
          <p:nvPr/>
        </p:nvSpPr>
        <p:spPr bwMode="auto">
          <a:xfrm>
            <a:off x="1781176" y="252411"/>
            <a:ext cx="9975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A - apuramento do rendimento líquido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24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BB41076F-08B6-534C-30DC-389F067164E9}"/>
              </a:ext>
            </a:extLst>
          </p:cNvPr>
          <p:cNvCxnSpPr>
            <a:cxnSpLocks/>
          </p:cNvCxnSpPr>
          <p:nvPr/>
        </p:nvCxnSpPr>
        <p:spPr>
          <a:xfrm>
            <a:off x="4888703" y="4062412"/>
            <a:ext cx="276226" cy="32861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AD47A3F1-07A0-C1AC-54E4-D04AB0DCCFD9}"/>
              </a:ext>
            </a:extLst>
          </p:cNvPr>
          <p:cNvCxnSpPr>
            <a:cxnSpLocks/>
          </p:cNvCxnSpPr>
          <p:nvPr/>
        </p:nvCxnSpPr>
        <p:spPr>
          <a:xfrm flipH="1">
            <a:off x="4883942" y="4062412"/>
            <a:ext cx="211933" cy="35480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EAF2A21C-F41E-0541-B637-31E244C0F8A7}"/>
              </a:ext>
            </a:extLst>
          </p:cNvPr>
          <p:cNvCxnSpPr>
            <a:cxnSpLocks/>
          </p:cNvCxnSpPr>
          <p:nvPr/>
        </p:nvCxnSpPr>
        <p:spPr>
          <a:xfrm flipH="1">
            <a:off x="5841204" y="4726780"/>
            <a:ext cx="138113" cy="381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3C1CC033-ADA7-8379-BE88-24B1F2562560}"/>
              </a:ext>
            </a:extLst>
          </p:cNvPr>
          <p:cNvCxnSpPr>
            <a:cxnSpLocks/>
          </p:cNvCxnSpPr>
          <p:nvPr/>
        </p:nvCxnSpPr>
        <p:spPr>
          <a:xfrm>
            <a:off x="5712617" y="4779167"/>
            <a:ext cx="276226" cy="32861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7462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65759" y="1665775"/>
            <a:ext cx="1148049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retenção na fonte tem como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aproximar a tributação do momento do facto gerador do imposto</a:t>
            </a:r>
          </a:p>
          <a:p>
            <a:pPr marL="355600" lvl="1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Corresponde a imposto entregue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antecipadamente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nos cofres do Estado pela entidade devedora dos rendimentos sujeitos a retenção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Entidades devedoras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rendimentos sujeitos a retenções na fonte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são obrigadas: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ato do pagamento ou da sua colocação à disposição, a deduzir-lhes as importâncias correspondentes à aplicação das taxas aos rendimentos brutos por conta do imposto respeitante ao ano em que esses atos ocorrem (conforme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Tabela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aprovada anualmente)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quantias retidas devem ser entregues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até ao dia 20 do mês seguinte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àquele em que foram deduzidas</a:t>
            </a:r>
          </a:p>
          <a:p>
            <a:pPr marL="35560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subsídios de férias e Natal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são sempre objeto de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retenção autónoma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endParaRPr lang="pt-BR" dirty="0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919288" y="549276"/>
            <a:ext cx="9177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Retenção na fonte – regras gerais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98.º]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25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465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65759" y="2058130"/>
            <a:ext cx="1148049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Estão sujeitos a retenção na fonte a título definitivo à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 liberatória de 25%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rendimentos de trabalho dependente obtidos em território português por </a:t>
            </a:r>
            <a:r>
              <a:rPr lang="pt-PT" sz="2400" u="sng" dirty="0">
                <a:latin typeface="Arial" panose="020B0604020202020204" pitchFamily="34" charset="0"/>
                <a:cs typeface="Arial" panose="020B0604020202020204" pitchFamily="34" charset="0"/>
              </a:rPr>
              <a:t>não residentes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12800" lvl="3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pelo exercício no território português ou </a:t>
            </a:r>
          </a:p>
          <a:p>
            <a:pPr marL="812800" lvl="2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quando sejam devidos por entidade com residência no território português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existe opção pelo englobamento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se tratar de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não residentes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– as suas obrigações declarativas não ocorrem no território português mas sim no território da sua residência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278111" y="556194"/>
            <a:ext cx="96929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Retenções na fonte – não residentes         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71.º, n.º 4]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26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79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65759" y="2058130"/>
            <a:ext cx="1148049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Estão sujeitos a retenção na fonte a título definitivo à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taxa liberatória de 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os rendimentos de trabalho dependente obtidos em território português por </a:t>
            </a:r>
            <a:r>
              <a:rPr lang="pt-PT" sz="2400" u="sng" dirty="0">
                <a:latin typeface="Arial" panose="020B0604020202020204" pitchFamily="34" charset="0"/>
                <a:cs typeface="Arial" panose="020B0604020202020204" pitchFamily="34" charset="0"/>
              </a:rPr>
              <a:t>não residentes:</a:t>
            </a:r>
          </a:p>
          <a:p>
            <a:pPr marL="812800" lvl="3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pelo exercício de atividades por conta de outrem no território português; ou </a:t>
            </a:r>
          </a:p>
          <a:p>
            <a:pPr marL="812800" lvl="2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quando sejam devidos por entidade com residência no território português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u="sng" dirty="0">
                <a:latin typeface="Arial" panose="020B0604020202020204" pitchFamily="34" charset="0"/>
                <a:cs typeface="Arial" panose="020B0604020202020204" pitchFamily="34" charset="0"/>
              </a:rPr>
              <a:t>Não existe opção pelo englobamento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por se tratar de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não residentes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– as suas obrigações declarativas não ocorrem no território português mas sim no território da sua residência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782811" y="508333"/>
            <a:ext cx="96929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Retenções na fonte – não residentes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[Art.º 71.º, n.º 4]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27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1792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65759" y="2058130"/>
            <a:ext cx="1148049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Os pagamentos em montante anual inferior ao limite para efeitos de enquadramento no Regime de Isenção de IVA (</a:t>
            </a:r>
            <a:r>
              <a:rPr lang="pt-PT" sz="3200" dirty="0" err="1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º 53º, nº 1 do CIVA) estão dispensados de retenção na fonte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782811" y="508333"/>
            <a:ext cx="9692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Retenções na fonte – Dispensa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Arts.º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101-B e D]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28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7830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33266" y="981075"/>
            <a:ext cx="8652680" cy="5111750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CATEGORIA H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Pensões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29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17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1088" y="1698012"/>
            <a:ext cx="11465168" cy="4319710"/>
          </a:xfrm>
        </p:spPr>
        <p:txBody>
          <a:bodyPr/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“</a:t>
            </a:r>
            <a:r>
              <a:rPr lang="pt-PT" sz="1800" i="1" dirty="0">
                <a:latin typeface="Arial" charset="0"/>
              </a:rPr>
              <a:t>O imposto sobre o rendimento pessoal visa a diminuição das desigualdades e será único e progressivo, tendo em conta as necessidades e os rendimentos do agregado familiar”   </a:t>
            </a:r>
            <a:r>
              <a:rPr lang="pt-PT" sz="1800" dirty="0">
                <a:latin typeface="Arial" charset="0"/>
              </a:rPr>
              <a:t>[</a:t>
            </a: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CPR, art.º 104.º, n.º 1</a:t>
            </a:r>
            <a:r>
              <a:rPr lang="pt-PT" sz="1800" dirty="0">
                <a:latin typeface="Arial" charset="0"/>
              </a:rPr>
              <a:t>]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Adota o sistema de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tributação unitária </a:t>
            </a:r>
            <a:r>
              <a:rPr lang="pt-PT" sz="1800" dirty="0">
                <a:latin typeface="Arial" charset="0"/>
              </a:rPr>
              <a:t>o que permite a distribuição da carga fiscal segundo um esquema racional de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progressividade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Permite a introdução do método das</a:t>
            </a:r>
            <a:r>
              <a:rPr lang="pt-PT" sz="1800" b="1" dirty="0">
                <a:latin typeface="Arial" charset="0"/>
              </a:rPr>
              <a:t>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deduções </a:t>
            </a:r>
            <a:r>
              <a:rPr lang="pt-P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personalizantes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t-PT" sz="1800" dirty="0">
                <a:latin typeface="Arial" charset="0"/>
              </a:rPr>
              <a:t>por via da tributação unitária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Imposto </a:t>
            </a:r>
            <a:r>
              <a:rPr lang="pt-PT" sz="1800" b="1" dirty="0">
                <a:latin typeface="Arial" charset="0"/>
              </a:rPr>
              <a:t>tendencialmente dual </a:t>
            </a:r>
            <a:r>
              <a:rPr lang="pt-PT" sz="1800" dirty="0">
                <a:latin typeface="Arial" charset="0"/>
              </a:rPr>
              <a:t>– com </a:t>
            </a:r>
            <a:r>
              <a:rPr lang="pt-PT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taxas progressivas </a:t>
            </a:r>
            <a:r>
              <a:rPr lang="pt-PT" sz="1800" dirty="0">
                <a:latin typeface="Arial" charset="0"/>
              </a:rPr>
              <a:t>(trabalho dependente e independente) e </a:t>
            </a:r>
            <a:r>
              <a:rPr lang="pt-PT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taxas proporcionais</a:t>
            </a:r>
            <a:r>
              <a:rPr lang="pt-P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pt-PT" sz="1800" dirty="0">
                <a:latin typeface="Arial" charset="0"/>
              </a:rPr>
              <a:t>(capitais, prediais e incrementos patrimoniais)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Os rendimentos do </a:t>
            </a:r>
            <a:r>
              <a:rPr lang="pt-PT" sz="1800" b="1" dirty="0">
                <a:latin typeface="Arial" charset="0"/>
              </a:rPr>
              <a:t>trabalho dependente </a:t>
            </a:r>
            <a:r>
              <a:rPr lang="pt-PT" sz="1800" dirty="0">
                <a:latin typeface="Arial" charset="0"/>
              </a:rPr>
              <a:t>(65%) e </a:t>
            </a:r>
            <a:r>
              <a:rPr lang="pt-PT" sz="1800" b="1" dirty="0">
                <a:latin typeface="Arial" charset="0"/>
              </a:rPr>
              <a:t>pensões</a:t>
            </a:r>
            <a:r>
              <a:rPr lang="pt-PT" sz="1800" dirty="0">
                <a:latin typeface="Arial" charset="0"/>
              </a:rPr>
              <a:t> (27%) são os que têm </a:t>
            </a:r>
            <a:r>
              <a:rPr lang="pt-PT" sz="2400" b="1" dirty="0">
                <a:latin typeface="Arial" charset="0"/>
              </a:rPr>
              <a:t>maior peso</a:t>
            </a:r>
            <a:r>
              <a:rPr lang="pt-PT" sz="2400" dirty="0">
                <a:latin typeface="Arial" charset="0"/>
              </a:rPr>
              <a:t> </a:t>
            </a:r>
            <a:r>
              <a:rPr lang="pt-PT" sz="1800" dirty="0">
                <a:latin typeface="Arial" charset="0"/>
              </a:rPr>
              <a:t>na receita total de IRS - rendimentos de trabalho independente, capitais, prediais e incrementos patrimoniais tem peso mais reduzido</a:t>
            </a:r>
          </a:p>
          <a:p>
            <a:pPr marL="177800" indent="-17780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–"/>
            </a:pPr>
            <a:endParaRPr lang="pt-PT" sz="1800" dirty="0">
              <a:latin typeface="Arial" charset="0"/>
            </a:endParaRPr>
          </a:p>
        </p:txBody>
      </p:sp>
      <p:sp>
        <p:nvSpPr>
          <p:cNvPr id="19458" name="CaixaDeTexto 6"/>
          <p:cNvSpPr txBox="1">
            <a:spLocks noChangeArrowheads="1"/>
          </p:cNvSpPr>
          <p:nvPr/>
        </p:nvSpPr>
        <p:spPr bwMode="auto">
          <a:xfrm>
            <a:off x="1716087" y="553380"/>
            <a:ext cx="8563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Caraterização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algumas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linhas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42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41292"/>
            <a:ext cx="11480497" cy="42501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  <a:cs typeface="Arial" charset="0"/>
              </a:rPr>
              <a:t>Consideram-se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pensões</a:t>
            </a:r>
            <a:r>
              <a:rPr lang="pt-PT" sz="1800" dirty="0">
                <a:latin typeface="Arial" charset="0"/>
                <a:cs typeface="Arial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dirty="0">
                <a:latin typeface="Arial" charset="0"/>
                <a:cs typeface="Arial" charset="0"/>
              </a:rPr>
              <a:t>As prestações devidas a título de pensões de </a:t>
            </a:r>
            <a:r>
              <a:rPr lang="pt-PT" sz="1800" b="1" dirty="0">
                <a:latin typeface="Arial" charset="0"/>
                <a:cs typeface="Arial" charset="0"/>
              </a:rPr>
              <a:t>aposentação</a:t>
            </a:r>
            <a:r>
              <a:rPr lang="pt-PT" sz="1800" dirty="0">
                <a:latin typeface="Arial" charset="0"/>
                <a:cs typeface="Arial" charset="0"/>
              </a:rPr>
              <a:t> ou </a:t>
            </a:r>
            <a:r>
              <a:rPr lang="pt-PT" sz="1800" b="1" dirty="0">
                <a:latin typeface="Arial" charset="0"/>
                <a:cs typeface="Arial" charset="0"/>
              </a:rPr>
              <a:t>reforma</a:t>
            </a:r>
            <a:r>
              <a:rPr lang="pt-PT" sz="1800" dirty="0">
                <a:latin typeface="Arial" charset="0"/>
                <a:cs typeface="Arial" charset="0"/>
              </a:rPr>
              <a:t>, </a:t>
            </a:r>
            <a:r>
              <a:rPr lang="pt-PT" sz="1800" b="1" dirty="0">
                <a:latin typeface="Arial" charset="0"/>
                <a:cs typeface="Arial" charset="0"/>
              </a:rPr>
              <a:t>velhice</a:t>
            </a:r>
            <a:r>
              <a:rPr lang="pt-PT" sz="1800" dirty="0">
                <a:latin typeface="Arial" charset="0"/>
                <a:cs typeface="Arial" charset="0"/>
              </a:rPr>
              <a:t>, </a:t>
            </a:r>
            <a:r>
              <a:rPr lang="pt-PT" sz="1800" b="1" dirty="0">
                <a:latin typeface="Arial" charset="0"/>
                <a:cs typeface="Arial" charset="0"/>
              </a:rPr>
              <a:t>invalidez</a:t>
            </a:r>
            <a:r>
              <a:rPr lang="pt-PT" sz="1800" dirty="0">
                <a:latin typeface="Arial" charset="0"/>
                <a:cs typeface="Arial" charset="0"/>
              </a:rPr>
              <a:t>, </a:t>
            </a:r>
            <a:r>
              <a:rPr lang="pt-PT" sz="1800" b="1" dirty="0">
                <a:latin typeface="Arial" charset="0"/>
                <a:cs typeface="Arial" charset="0"/>
              </a:rPr>
              <a:t>sobrevivência </a:t>
            </a:r>
            <a:r>
              <a:rPr lang="pt-PT" sz="1800" dirty="0">
                <a:latin typeface="Arial" charset="0"/>
                <a:cs typeface="Arial" charset="0"/>
              </a:rPr>
              <a:t>e de </a:t>
            </a:r>
            <a:r>
              <a:rPr lang="pt-PT" sz="1800" b="1" dirty="0">
                <a:latin typeface="Arial" charset="0"/>
                <a:cs typeface="Arial" charset="0"/>
              </a:rPr>
              <a:t>alimentos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dirty="0">
                <a:latin typeface="Arial" charset="0"/>
                <a:cs typeface="Arial" charset="0"/>
              </a:rPr>
              <a:t>As prestações a cargo de </a:t>
            </a:r>
            <a:r>
              <a:rPr lang="pt-PT" sz="1800" u="sng" dirty="0">
                <a:latin typeface="Arial" charset="0"/>
                <a:cs typeface="Arial" charset="0"/>
              </a:rPr>
              <a:t>companhias de seguros</a:t>
            </a:r>
            <a:r>
              <a:rPr lang="pt-PT" sz="1800" dirty="0">
                <a:latin typeface="Arial" charset="0"/>
                <a:cs typeface="Arial" charset="0"/>
              </a:rPr>
              <a:t>, </a:t>
            </a:r>
            <a:r>
              <a:rPr lang="pt-PT" sz="1800" u="sng" dirty="0">
                <a:latin typeface="Arial" charset="0"/>
                <a:cs typeface="Arial" charset="0"/>
              </a:rPr>
              <a:t>fundos de pensões </a:t>
            </a:r>
            <a:r>
              <a:rPr lang="pt-PT" sz="1800" dirty="0">
                <a:latin typeface="Arial" charset="0"/>
                <a:cs typeface="Arial" charset="0"/>
              </a:rPr>
              <a:t>ou outros no âmbito de </a:t>
            </a:r>
            <a:r>
              <a:rPr lang="pt-PT" sz="1800" u="sng" dirty="0">
                <a:latin typeface="Arial" charset="0"/>
                <a:cs typeface="Arial" charset="0"/>
              </a:rPr>
              <a:t>regimes complementares de segurança social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dirty="0">
                <a:latin typeface="Arial" charset="0"/>
                <a:cs typeface="Arial" charset="0"/>
              </a:rPr>
              <a:t>Pensões e subvenções não compreendidas nas alíneas anteriores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Rendas</a:t>
            </a:r>
            <a:r>
              <a:rPr lang="pt-PT" sz="1800" dirty="0">
                <a:latin typeface="Arial" charset="0"/>
                <a:cs typeface="Arial" charset="0"/>
              </a:rPr>
              <a:t> temporárias ou vitalícias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b="1" dirty="0">
                <a:latin typeface="Arial" charset="0"/>
                <a:cs typeface="Arial" charset="0"/>
              </a:rPr>
              <a:t>Indemnizações</a:t>
            </a:r>
            <a:r>
              <a:rPr lang="pt-PT" sz="1800" dirty="0">
                <a:latin typeface="Arial" charset="0"/>
                <a:cs typeface="Arial" charset="0"/>
              </a:rPr>
              <a:t> que visem compensar perdas de rendimentos desta categoria</a:t>
            </a:r>
          </a:p>
          <a:p>
            <a:pPr marL="360363" lvl="1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Os rendimentos ficam sujeitos a tributação desde que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pagos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colocados à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disposição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respetivos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titulares</a:t>
            </a: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6" name="CaixaDeTexto 4"/>
          <p:cNvSpPr txBox="1">
            <a:spLocks noChangeArrowheads="1"/>
          </p:cNvSpPr>
          <p:nvPr/>
        </p:nvSpPr>
        <p:spPr bwMode="auto">
          <a:xfrm>
            <a:off x="1782128" y="517200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 real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11.º]    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30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5905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709862"/>
            <a:ext cx="11480496" cy="4203258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Aos rendimentos brutos de valor anual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igual ou inferior 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€4.104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deduz-se até a sua concorrência a totalidade do seu quantitativo por cada titular que os tenha auferido 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 o rendimento anual por titular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 superior a €4.104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dedução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igual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este montante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Outras deduções</a:t>
            </a:r>
          </a:p>
          <a:p>
            <a:pPr marL="720725" lvl="1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Quotizações sindicais</a:t>
            </a:r>
            <a:r>
              <a:rPr lang="pt-PT" sz="1800" dirty="0">
                <a:latin typeface="Arial" charset="0"/>
              </a:rPr>
              <a:t>, sem contrapartidas, que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 excedam </a:t>
            </a:r>
            <a:r>
              <a:rPr lang="pt-PT" sz="1800" dirty="0">
                <a:latin typeface="Arial" charset="0"/>
              </a:rPr>
              <a:t>1% do rendimento bruto acrescido de 50%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contribuições obrigatórias para regimes de proteção social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para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subsistemas legais de saúde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na parte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exceda € 4.104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4" name="CaixaDeTexto 9"/>
          <p:cNvSpPr txBox="1">
            <a:spLocks noChangeArrowheads="1"/>
          </p:cNvSpPr>
          <p:nvPr/>
        </p:nvSpPr>
        <p:spPr bwMode="auto">
          <a:xfrm>
            <a:off x="1830798" y="570884"/>
            <a:ext cx="9754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 coletável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53.º]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31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2814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1838325"/>
            <a:ext cx="11103304" cy="3876676"/>
          </a:xfrm>
        </p:spPr>
        <p:txBody>
          <a:bodyPr>
            <a:normAutofit lnSpcReduction="10000"/>
          </a:bodyPr>
          <a:lstStyle/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Afonso, </a:t>
            </a:r>
            <a:r>
              <a:rPr lang="pt-PT" sz="2400" u="sng" dirty="0">
                <a:latin typeface="Arial" charset="0"/>
                <a:cs typeface="Arial" charset="0"/>
              </a:rPr>
              <a:t>deficiente</a:t>
            </a:r>
            <a:r>
              <a:rPr lang="pt-PT" sz="2400" dirty="0">
                <a:latin typeface="Arial" charset="0"/>
                <a:cs typeface="Arial" charset="0"/>
              </a:rPr>
              <a:t>, com grau de incapacidade permanente de </a:t>
            </a:r>
            <a:r>
              <a:rPr lang="pt-PT" sz="2400" u="sng" dirty="0">
                <a:latin typeface="Arial" charset="0"/>
                <a:cs typeface="Arial" charset="0"/>
              </a:rPr>
              <a:t>72%</a:t>
            </a:r>
            <a:r>
              <a:rPr lang="pt-PT" sz="2400" dirty="0">
                <a:latin typeface="Arial" charset="0"/>
                <a:cs typeface="Arial" charset="0"/>
              </a:rPr>
              <a:t> auferiu em 2023 uma pensão de invalidez de </a:t>
            </a:r>
            <a:r>
              <a:rPr lang="pt-PT" sz="2400" u="sng" dirty="0">
                <a:latin typeface="Arial" charset="0"/>
                <a:cs typeface="Arial" charset="0"/>
              </a:rPr>
              <a:t>30 000</a:t>
            </a:r>
            <a:r>
              <a:rPr lang="pt-PT" sz="2400" dirty="0">
                <a:latin typeface="Arial" charset="0"/>
                <a:cs typeface="Arial" charset="0"/>
              </a:rPr>
              <a:t>, tendo pago de contribuições obrigatórias para a segurança social </a:t>
            </a:r>
            <a:r>
              <a:rPr lang="pt-PT" sz="2400" u="sng" dirty="0">
                <a:latin typeface="Arial" charset="0"/>
                <a:cs typeface="Arial" charset="0"/>
              </a:rPr>
              <a:t>5 000 EUR</a:t>
            </a:r>
            <a:r>
              <a:rPr lang="pt-PT" sz="2400" dirty="0">
                <a:latin typeface="Arial" charset="0"/>
                <a:cs typeface="Arial" charset="0"/>
              </a:rPr>
              <a:t>. </a:t>
            </a:r>
          </a:p>
          <a:p>
            <a:pPr marL="1828800" lvl="4" indent="0">
              <a:spcBef>
                <a:spcPts val="600"/>
              </a:spcBef>
              <a:buNone/>
            </a:pPr>
            <a:r>
              <a:rPr lang="pt-PT" sz="2400" dirty="0">
                <a:latin typeface="Arial" charset="0"/>
              </a:rPr>
              <a:t>    </a:t>
            </a: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Apuramento do rendimento líquido:</a:t>
            </a:r>
          </a:p>
          <a:p>
            <a:pPr marL="0" indent="0">
              <a:spcBef>
                <a:spcPts val="600"/>
              </a:spcBef>
              <a:buNone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b="1" dirty="0">
                <a:latin typeface="Arial" charset="0"/>
              </a:rPr>
              <a:t>  </a:t>
            </a:r>
            <a:r>
              <a:rPr lang="pt-PT" dirty="0">
                <a:latin typeface="Arial" charset="0"/>
              </a:rPr>
              <a:t>27 500 (30 000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</a:t>
            </a:r>
            <a:r>
              <a:rPr lang="pt-PT" dirty="0">
                <a:latin typeface="Arial" charset="0"/>
              </a:rPr>
              <a:t> 10% = 3 000 &gt; 2 500)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5 000 (&gt; 4 104)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 = 22 500 EUR</a:t>
            </a:r>
          </a:p>
        </p:txBody>
      </p:sp>
      <p:sp>
        <p:nvSpPr>
          <p:cNvPr id="60419" name="CaixaDeTexto 6"/>
          <p:cNvSpPr txBox="1">
            <a:spLocks noChangeArrowheads="1"/>
          </p:cNvSpPr>
          <p:nvPr/>
        </p:nvSpPr>
        <p:spPr bwMode="auto">
          <a:xfrm>
            <a:off x="1781176" y="252411"/>
            <a:ext cx="9975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 - apuramento do rendimento líquido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32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BB41076F-08B6-534C-30DC-389F067164E9}"/>
              </a:ext>
            </a:extLst>
          </p:cNvPr>
          <p:cNvCxnSpPr>
            <a:cxnSpLocks/>
          </p:cNvCxnSpPr>
          <p:nvPr/>
        </p:nvCxnSpPr>
        <p:spPr>
          <a:xfrm>
            <a:off x="5029200" y="3776663"/>
            <a:ext cx="342900" cy="4905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AD47A3F1-07A0-C1AC-54E4-D04AB0DCCFD9}"/>
              </a:ext>
            </a:extLst>
          </p:cNvPr>
          <p:cNvCxnSpPr>
            <a:cxnSpLocks/>
          </p:cNvCxnSpPr>
          <p:nvPr/>
        </p:nvCxnSpPr>
        <p:spPr>
          <a:xfrm flipH="1">
            <a:off x="5029200" y="3776663"/>
            <a:ext cx="266700" cy="55721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3472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65759" y="2007493"/>
            <a:ext cx="114804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entidades devedoras de pensões são obrigadas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reter o imposto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momento do </a:t>
            </a:r>
          </a:p>
          <a:p>
            <a:pPr marL="815975" lvl="2" indent="-358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seu pagamento ou da</a:t>
            </a:r>
          </a:p>
          <a:p>
            <a:pPr marL="815975" lvl="2" indent="-358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colocação à disposição (com exceção das pensões de alimentos)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retenção é efetuada sobre 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valor bruto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pensões mediante a aplicação das taxas que lhes correspondam na respetiva tabela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prestações adicionais correspondentes aos 13.º e 14.º meses são sempre objeto de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retenção autónoma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quantias retidas devem ser entregues até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ao dia 20 do mês seguinte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àquele em que foram deduzidas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30798" y="625242"/>
            <a:ext cx="9815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Retenção na fonte –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98.º, 99.º e 99.º-D]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33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8604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65759" y="2011329"/>
            <a:ext cx="114804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Retenção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definitivo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taxa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liberatória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Taxa incide sobre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 líquido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depois das deduções previstas no art.º 53.º</a:t>
            </a:r>
          </a:p>
          <a:p>
            <a:pPr marL="8191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dedução específica </a:t>
            </a:r>
          </a:p>
          <a:p>
            <a:pPr marL="8191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quotizações sindicais </a:t>
            </a:r>
          </a:p>
          <a:p>
            <a:pPr marL="8191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contribuições obrigatórias para regimes de proteção social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919288" y="549276"/>
            <a:ext cx="9926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Retenção na fonte – não residentes             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71.º, n.ºs 4 e 5]</a:t>
            </a:r>
          </a:p>
        </p:txBody>
      </p:sp>
      <p:sp>
        <p:nvSpPr>
          <p:cNvPr id="8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34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9256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13560" y="1130920"/>
            <a:ext cx="8534400" cy="4752181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CATEGORIA 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Rendimentos de capitais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35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3792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41669"/>
            <a:ext cx="11480497" cy="4306330"/>
          </a:xfrm>
        </p:spPr>
        <p:txBody>
          <a:bodyPr>
            <a:normAutofit lnSpcReduction="10000"/>
          </a:bodyPr>
          <a:lstStyle/>
          <a:p>
            <a:pPr marL="263525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Rendimentos que provêm direta ou indiretamente de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Elementos patrimoniais, bens, direitos ou situações jurídicas de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natureza mobiliária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800" b="1" dirty="0">
                <a:latin typeface="Arial" charset="0"/>
              </a:rPr>
              <a:t>ou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Resultantes da </a:t>
            </a:r>
            <a:r>
              <a:rPr lang="pt-PT" sz="1800" b="1" dirty="0">
                <a:latin typeface="Arial" charset="0"/>
              </a:rPr>
              <a:t>modificação</a:t>
            </a:r>
            <a:r>
              <a:rPr lang="pt-PT" sz="1800" dirty="0">
                <a:latin typeface="Arial" charset="0"/>
              </a:rPr>
              <a:t>, </a:t>
            </a:r>
            <a:r>
              <a:rPr lang="pt-PT" sz="1800" b="1" dirty="0">
                <a:latin typeface="Arial" charset="0"/>
              </a:rPr>
              <a:t>transmissão</a:t>
            </a:r>
            <a:r>
              <a:rPr lang="pt-PT" sz="1800" dirty="0">
                <a:latin typeface="Arial" charset="0"/>
              </a:rPr>
              <a:t> ou </a:t>
            </a:r>
            <a:r>
              <a:rPr lang="pt-PT" sz="1800" b="1" dirty="0">
                <a:latin typeface="Arial" charset="0"/>
              </a:rPr>
              <a:t>cessação</a:t>
            </a:r>
            <a:r>
              <a:rPr lang="pt-PT" sz="1800" dirty="0">
                <a:latin typeface="Arial" charset="0"/>
              </a:rPr>
              <a:t> desses elementos patrimoniais</a:t>
            </a:r>
          </a:p>
          <a:p>
            <a:pPr marL="263525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Correspondem a rendimentos derivados de: 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b="1" dirty="0">
                <a:latin typeface="Arial" charset="0"/>
              </a:rPr>
              <a:t>Juros</a:t>
            </a:r>
            <a:r>
              <a:rPr lang="pt-PT" sz="1800" b="1" dirty="0">
                <a:latin typeface="Arial" charset="0"/>
              </a:rPr>
              <a:t> </a:t>
            </a:r>
            <a:r>
              <a:rPr lang="pt-PT" sz="1800" dirty="0">
                <a:latin typeface="Arial" charset="0"/>
              </a:rPr>
              <a:t>(depósitos bancários, contratos de mútuo, etc.)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000" b="1" dirty="0">
                <a:latin typeface="Arial" charset="0"/>
              </a:rPr>
              <a:t>Royalties</a:t>
            </a:r>
            <a:r>
              <a:rPr lang="pt-PT" sz="1800" b="1" dirty="0">
                <a:latin typeface="Arial" charset="0"/>
              </a:rPr>
              <a:t> 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000" b="1" dirty="0">
                <a:latin typeface="Arial" charset="0"/>
              </a:rPr>
              <a:t>Lucros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Rendimentos por </a:t>
            </a:r>
            <a:r>
              <a:rPr lang="pt-PT" sz="1800" u="sng" dirty="0">
                <a:latin typeface="Arial" charset="0"/>
              </a:rPr>
              <a:t>cessão</a:t>
            </a:r>
            <a:r>
              <a:rPr lang="pt-PT" sz="1800" dirty="0">
                <a:latin typeface="Arial" charset="0"/>
              </a:rPr>
              <a:t> ou </a:t>
            </a:r>
            <a:r>
              <a:rPr lang="pt-PT" sz="1800" u="sng" dirty="0">
                <a:latin typeface="Arial" charset="0"/>
              </a:rPr>
              <a:t>utilização temporária</a:t>
            </a:r>
            <a:r>
              <a:rPr lang="pt-PT" sz="1800" dirty="0">
                <a:latin typeface="Arial" charset="0"/>
              </a:rPr>
              <a:t> de </a:t>
            </a:r>
            <a:r>
              <a:rPr lang="pt-PT" sz="1800" b="1" dirty="0">
                <a:latin typeface="Arial" charset="0"/>
              </a:rPr>
              <a:t>direitos da propriedade intelectual ou industrial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Rendimentos por uso ou concessão de </a:t>
            </a:r>
            <a:r>
              <a:rPr lang="pt-PT" sz="1800" b="1" dirty="0">
                <a:latin typeface="Arial" charset="0"/>
              </a:rPr>
              <a:t>equipamentos</a:t>
            </a:r>
          </a:p>
          <a:p>
            <a:pPr marL="903288" lvl="1" indent="-4460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Outros rendimentos derivados da simples </a:t>
            </a:r>
            <a:r>
              <a:rPr lang="pt-PT" sz="1800" b="1" dirty="0">
                <a:latin typeface="Arial" charset="0"/>
              </a:rPr>
              <a:t>aplicação de capitais</a:t>
            </a:r>
          </a:p>
          <a:p>
            <a:pPr marL="177800" indent="-177800">
              <a:lnSpc>
                <a:spcPct val="80000"/>
              </a:lnSpc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117763" name="CaixaDeTexto 6"/>
          <p:cNvSpPr txBox="1">
            <a:spLocks noChangeArrowheads="1"/>
          </p:cNvSpPr>
          <p:nvPr/>
        </p:nvSpPr>
        <p:spPr bwMode="auto">
          <a:xfrm>
            <a:off x="1919288" y="549276"/>
            <a:ext cx="842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 real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5.º]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36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9826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47821" y="1622711"/>
            <a:ext cx="11480497" cy="3940079"/>
          </a:xfrm>
        </p:spPr>
        <p:txBody>
          <a:bodyPr/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A base de tributação é constituída pelo rendimento </a:t>
            </a:r>
            <a:r>
              <a:rPr lang="pt-PT" sz="1800" b="1" dirty="0">
                <a:latin typeface="Arial" charset="0"/>
              </a:rPr>
              <a:t>efetivamente</a:t>
            </a:r>
            <a:r>
              <a:rPr lang="pt-PT" sz="1800" dirty="0">
                <a:latin typeface="Arial" charset="0"/>
              </a:rPr>
              <a:t> recebido ou </a:t>
            </a:r>
            <a:r>
              <a:rPr lang="pt-PT" sz="1800" b="1" dirty="0">
                <a:latin typeface="Arial" charset="0"/>
              </a:rPr>
              <a:t>colocado à disposição</a:t>
            </a:r>
            <a:r>
              <a:rPr lang="pt-PT" sz="1800" dirty="0">
                <a:latin typeface="Arial" charset="0"/>
              </a:rPr>
              <a:t> do sujeito passivo</a:t>
            </a:r>
            <a:endParaRPr lang="pt-PT" sz="1800" b="1" dirty="0">
              <a:latin typeface="Arial" charset="0"/>
            </a:endParaRP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b="1" dirty="0">
                <a:latin typeface="Arial" charset="0"/>
              </a:rPr>
              <a:t>Presume-se </a:t>
            </a:r>
            <a:r>
              <a:rPr lang="pt-PT" sz="1800" dirty="0">
                <a:latin typeface="Arial" charset="0"/>
              </a:rPr>
              <a:t>a existência de rendimento nos casos seguintes:</a:t>
            </a:r>
          </a:p>
          <a:p>
            <a:pPr marL="8159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u="sng" dirty="0">
                <a:latin typeface="Arial" charset="0"/>
              </a:rPr>
              <a:t>Mútuos</a:t>
            </a:r>
            <a:r>
              <a:rPr lang="pt-PT" sz="1800" dirty="0">
                <a:latin typeface="Arial" charset="0"/>
              </a:rPr>
              <a:t> (a partir das data do contrato) e </a:t>
            </a:r>
            <a:r>
              <a:rPr lang="pt-PT" sz="1800" u="sng" dirty="0">
                <a:latin typeface="Arial" charset="0"/>
              </a:rPr>
              <a:t>aberturas de crédito </a:t>
            </a:r>
            <a:r>
              <a:rPr lang="pt-PT" sz="1800" dirty="0">
                <a:latin typeface="Arial" charset="0"/>
              </a:rPr>
              <a:t>(a partir da data da utilização), presumindo-se remunerados à </a:t>
            </a:r>
            <a:r>
              <a:rPr lang="pt-PT" sz="1800" u="sng" dirty="0">
                <a:latin typeface="Arial" charset="0"/>
              </a:rPr>
              <a:t>taxa de juro legal</a:t>
            </a:r>
          </a:p>
          <a:p>
            <a:pPr marL="8159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Os capitais entregues em </a:t>
            </a:r>
            <a:r>
              <a:rPr lang="pt-PT" sz="1800" u="sng" dirty="0">
                <a:latin typeface="Arial" charset="0"/>
              </a:rPr>
              <a:t>depósito</a:t>
            </a:r>
            <a:r>
              <a:rPr lang="pt-PT" sz="1800" dirty="0">
                <a:latin typeface="Arial" charset="0"/>
              </a:rPr>
              <a:t> cuja restituição seja garantida presumem-se </a:t>
            </a:r>
            <a:r>
              <a:rPr lang="pt-PT" sz="1800" u="sng" dirty="0">
                <a:latin typeface="Arial" charset="0"/>
              </a:rPr>
              <a:t>mutuados</a:t>
            </a:r>
          </a:p>
          <a:p>
            <a:pPr marL="8159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Os </a:t>
            </a:r>
            <a:r>
              <a:rPr lang="pt-PT" sz="1800" u="sng" dirty="0">
                <a:latin typeface="Arial" charset="0"/>
              </a:rPr>
              <a:t>lançamentos a favor dos sócios</a:t>
            </a:r>
            <a:r>
              <a:rPr lang="pt-PT" sz="1800" dirty="0">
                <a:latin typeface="Arial" charset="0"/>
              </a:rPr>
              <a:t> presumem-se que são </a:t>
            </a:r>
            <a:r>
              <a:rPr lang="pt-PT" sz="1800" u="sng" dirty="0">
                <a:latin typeface="Arial" charset="0"/>
              </a:rPr>
              <a:t>lucros</a:t>
            </a:r>
            <a:r>
              <a:rPr lang="pt-PT" sz="1800" dirty="0">
                <a:latin typeface="Arial" charset="0"/>
              </a:rPr>
              <a:t> ou lançamentos a seu favor</a:t>
            </a:r>
          </a:p>
          <a:p>
            <a:pPr marL="815975" lvl="1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As </a:t>
            </a:r>
            <a:r>
              <a:rPr lang="pt-PT" sz="1800" u="sng" dirty="0">
                <a:latin typeface="Arial" charset="0"/>
              </a:rPr>
              <a:t>letras e livranças </a:t>
            </a:r>
            <a:r>
              <a:rPr lang="pt-PT" sz="1800" dirty="0">
                <a:latin typeface="Arial" charset="0"/>
              </a:rPr>
              <a:t>presumem-se  que resultam de </a:t>
            </a:r>
            <a:r>
              <a:rPr lang="pt-PT" sz="1800" u="sng" dirty="0">
                <a:latin typeface="Arial" charset="0"/>
              </a:rPr>
              <a:t>lucros</a:t>
            </a:r>
            <a:r>
              <a:rPr lang="pt-PT" sz="1800" dirty="0">
                <a:latin typeface="Arial" charset="0"/>
              </a:rPr>
              <a:t> quando não provenham de transações comerciais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117763" name="CaixaDeTexto 6"/>
          <p:cNvSpPr txBox="1">
            <a:spLocks noChangeArrowheads="1"/>
          </p:cNvSpPr>
          <p:nvPr/>
        </p:nvSpPr>
        <p:spPr bwMode="auto">
          <a:xfrm>
            <a:off x="1755514" y="603543"/>
            <a:ext cx="977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 tributáveis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 [Art.º 7.º]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37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8952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390651" y="2038350"/>
            <a:ext cx="10801350" cy="3438715"/>
          </a:xfrm>
        </p:spPr>
        <p:txBody>
          <a:bodyPr/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3200" b="1" dirty="0">
                <a:latin typeface="Arial" charset="0"/>
              </a:rPr>
              <a:t>Não estão previstas</a:t>
            </a:r>
            <a:r>
              <a:rPr lang="pt-PT" sz="3200" dirty="0">
                <a:latin typeface="Arial" charset="0"/>
              </a:rPr>
              <a:t> deduções específicas aos rendimentos de capitais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3200" dirty="0">
                <a:latin typeface="Arial" charset="0"/>
              </a:rPr>
              <a:t>O sujeito passivo é o titular do rendimento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3200" dirty="0">
                <a:latin typeface="Arial" charset="0"/>
              </a:rPr>
              <a:t>Rendimento </a:t>
            </a:r>
            <a:r>
              <a:rPr lang="pt-PT" sz="3200" b="1" dirty="0">
                <a:latin typeface="Arial" charset="0"/>
              </a:rPr>
              <a:t>bruto</a:t>
            </a:r>
            <a:r>
              <a:rPr lang="pt-PT" sz="3200" dirty="0">
                <a:latin typeface="Arial" charset="0"/>
              </a:rPr>
              <a:t> = rendimento </a:t>
            </a:r>
            <a:r>
              <a:rPr lang="pt-PT" sz="3200" b="1" dirty="0">
                <a:latin typeface="Arial" charset="0"/>
              </a:rPr>
              <a:t>líquido</a:t>
            </a: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PT" sz="3200" dirty="0">
              <a:latin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117763" name="CaixaDeTexto 6"/>
          <p:cNvSpPr txBox="1">
            <a:spLocks noChangeArrowheads="1"/>
          </p:cNvSpPr>
          <p:nvPr/>
        </p:nvSpPr>
        <p:spPr bwMode="auto">
          <a:xfrm>
            <a:off x="1755514" y="603543"/>
            <a:ext cx="9776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 coletável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40.º]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38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7192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51001"/>
            <a:ext cx="11480497" cy="438108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dirty="0">
                <a:latin typeface="Arial" charset="0"/>
              </a:rPr>
              <a:t>São considerados apenas em </a:t>
            </a:r>
            <a:r>
              <a:rPr lang="pt-PT" b="1" dirty="0">
                <a:latin typeface="Arial" charset="0"/>
              </a:rPr>
              <a:t>50%</a:t>
            </a:r>
            <a:r>
              <a:rPr lang="pt-PT" sz="2000" dirty="0">
                <a:latin typeface="Arial" charset="0"/>
              </a:rPr>
              <a:t> do seu valor no </a:t>
            </a:r>
            <a:r>
              <a:rPr lang="pt-PT" sz="2000" u="sng" dirty="0">
                <a:latin typeface="Arial" charset="0"/>
              </a:rPr>
              <a:t>caso de englobamento</a:t>
            </a:r>
            <a:r>
              <a:rPr lang="pt-PT" sz="2000" dirty="0">
                <a:latin typeface="Arial" charset="0"/>
              </a:rPr>
              <a:t>:</a:t>
            </a:r>
          </a:p>
          <a:p>
            <a:pPr marL="623888" lvl="1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2000" dirty="0">
                <a:latin typeface="Arial" charset="0"/>
              </a:rPr>
              <a:t>Lucros distribuídos por pessoas coletivas sujeitas e não isentas de IRC, </a:t>
            </a:r>
            <a:r>
              <a:rPr lang="pt-PT" sz="2000" u="sng" dirty="0">
                <a:latin typeface="Arial" charset="0"/>
              </a:rPr>
              <a:t>residentes em Portugal</a:t>
            </a:r>
          </a:p>
          <a:p>
            <a:pPr marL="623888" lvl="1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2000" dirty="0">
                <a:latin typeface="Arial" charset="0"/>
              </a:rPr>
              <a:t>Lucros distribuídos por entidades residentes </a:t>
            </a:r>
            <a:r>
              <a:rPr lang="pt-PT" sz="2000" u="sng" dirty="0">
                <a:latin typeface="Arial" charset="0"/>
              </a:rPr>
              <a:t>noutro Estado membro da UE </a:t>
            </a:r>
            <a:r>
              <a:rPr lang="pt-PT" sz="2000" dirty="0">
                <a:latin typeface="Arial" charset="0"/>
              </a:rPr>
              <a:t>ou num Estado membro do </a:t>
            </a:r>
            <a:r>
              <a:rPr lang="pt-PT" sz="2000" u="sng" dirty="0">
                <a:latin typeface="Arial" charset="0"/>
              </a:rPr>
              <a:t>Espaço Económico Europeu </a:t>
            </a:r>
            <a:r>
              <a:rPr lang="pt-PT" sz="2000" dirty="0">
                <a:latin typeface="Arial" charset="0"/>
              </a:rPr>
              <a:t>que preencham os seguintes requisitos do art.º 2.º da Diretiva 2011/96/UE (cooperação administrativa em matéria de impostos sobre as sociedades):</a:t>
            </a:r>
          </a:p>
          <a:p>
            <a:pPr marL="1160463" lvl="2" indent="-3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dirty="0">
                <a:latin typeface="Arial" charset="0"/>
              </a:rPr>
              <a:t>Esteja constituída sob forma societária</a:t>
            </a:r>
          </a:p>
          <a:p>
            <a:pPr marL="1160463" lvl="2" indent="-3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dirty="0">
                <a:latin typeface="Arial" charset="0"/>
              </a:rPr>
              <a:t>Seja considerada residente num Estado membro</a:t>
            </a:r>
          </a:p>
          <a:p>
            <a:pPr marL="1160463" lvl="2" indent="-3476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dirty="0">
                <a:latin typeface="Arial" charset="0"/>
              </a:rPr>
              <a:t>Esteja sujeita a um imposto sobre o rendimento nesse Estado membro</a:t>
            </a:r>
          </a:p>
          <a:p>
            <a:pPr marL="1041400" lvl="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endParaRPr lang="pt-PT" sz="1800" dirty="0">
              <a:latin typeface="Arial" charset="0"/>
            </a:endParaRPr>
          </a:p>
        </p:txBody>
      </p:sp>
      <p:sp>
        <p:nvSpPr>
          <p:cNvPr id="119811" name="CaixaDeTexto 6"/>
          <p:cNvSpPr txBox="1">
            <a:spLocks noChangeArrowheads="1"/>
          </p:cNvSpPr>
          <p:nvPr/>
        </p:nvSpPr>
        <p:spPr bwMode="auto">
          <a:xfrm>
            <a:off x="1919287" y="549276"/>
            <a:ext cx="93264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P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upla</a:t>
            </a: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tributação económica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40.º-A.º]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39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965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68305" y="342900"/>
            <a:ext cx="8747574" cy="6894167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b="1" u="sng" dirty="0"/>
          </a:p>
          <a:p>
            <a:pPr marL="0" indent="-177800" algn="ctr">
              <a:spcBef>
                <a:spcPct val="0"/>
              </a:spcBef>
              <a:buNone/>
            </a:pPr>
            <a:endParaRPr lang="pt-PT" sz="4000" b="1" dirty="0"/>
          </a:p>
          <a:p>
            <a:pPr marL="0" indent="-177800" algn="ctr">
              <a:spcBef>
                <a:spcPct val="0"/>
              </a:spcBef>
              <a:buNone/>
            </a:pPr>
            <a:r>
              <a:rPr lang="pt-P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 PESSOAL</a:t>
            </a:r>
          </a:p>
          <a:p>
            <a:pPr marL="0" indent="-177800" algn="ctr">
              <a:spcBef>
                <a:spcPct val="0"/>
              </a:spcBef>
              <a:buNone/>
            </a:pP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77800" algn="ctr">
              <a:spcBef>
                <a:spcPct val="0"/>
              </a:spcBef>
              <a:buNone/>
            </a:pP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77800" algn="ctr">
              <a:spcBef>
                <a:spcPct val="0"/>
              </a:spcBef>
              <a:buNone/>
            </a:pP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77800" algn="ctr">
              <a:spcBef>
                <a:spcPct val="0"/>
              </a:spcBef>
              <a:buNone/>
            </a:pP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</a:t>
            </a:fld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5DF253D-7C1D-EDD0-0070-61E93E6E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15" y="2914650"/>
            <a:ext cx="341757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65759" y="1980886"/>
            <a:ext cx="1148049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Taxas aplicáveis:</a:t>
            </a:r>
          </a:p>
          <a:p>
            <a:pPr marL="809625" lvl="1" indent="-352425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taxa liberatória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28% (a título definitivo)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rendimentos de capitais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pagos por ou através de entidades residentes que disponham de contabilidade organizada</a:t>
            </a:r>
          </a:p>
          <a:p>
            <a:pPr marL="363538" indent="-363538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Opção por englobamento </a:t>
            </a:r>
          </a:p>
          <a:p>
            <a:pPr marL="815975" lvl="1" indent="-358775"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9906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rendimentos sujeitos a taxas liberatórias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podem ser englobados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opção dos respetivos titulares desde que:</a:t>
            </a:r>
          </a:p>
          <a:p>
            <a:pPr marL="1273175" lvl="3" indent="-358775">
              <a:spcAft>
                <a:spcPts val="600"/>
              </a:spcAft>
              <a:buFont typeface="Arial" panose="020B0604020202020204" pitchFamily="34" charset="0"/>
              <a:buChar char="›"/>
              <a:tabLst>
                <a:tab pos="9906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Obtidos por residentes em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território nacional</a:t>
            </a:r>
          </a:p>
          <a:p>
            <a:pPr marL="1273175" lvl="3" indent="-358775">
              <a:spcAft>
                <a:spcPts val="600"/>
              </a:spcAft>
              <a:buFont typeface="Arial" panose="020B0604020202020204" pitchFamily="34" charset="0"/>
              <a:buChar char="›"/>
              <a:tabLst>
                <a:tab pos="9906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Obtidos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fora do âmbito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atividades empresariais e profissionais</a:t>
            </a:r>
          </a:p>
          <a:p>
            <a:pPr marL="815975" lvl="1" indent="-358775"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9906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retenção que tiver sido efetuada a taxa liberatória passa a ter a natureza de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pagamento por conta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 imposto devido a final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23035" y="581361"/>
            <a:ext cx="9926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Retenção na fonte – residentes                  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71.º, n.ºs 1, 8 a 10 e 101.º, n.º </a:t>
            </a: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, al. a)]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40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3405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65759" y="1660809"/>
            <a:ext cx="1148049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Taxas aplicáveis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taxa liberatória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28% (a título definitivo)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rendimentos de capitais pagos por ou através de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entidades residentes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que disponham de contabilidade organizada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taxa liberatória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25% (a título definitivo)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rendimentos de capitais –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cessão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utilização temporária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direitos de propriedade intelectual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uso ou concessão do uso de equipamentos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rendimentos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relativos 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propriedade intelectual, industrial ou know-how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(art.º 5.º, n.º 2, als. m) e n))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828800" y="549276"/>
            <a:ext cx="9585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Retenções na fonte – </a:t>
            </a: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residentes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71.º]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41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3954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4707" y="1415233"/>
            <a:ext cx="8585015" cy="4160201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CATEGORIA F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Rendimentos prediais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42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2371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51002"/>
            <a:ext cx="11480497" cy="4410586"/>
          </a:xfrm>
        </p:spPr>
        <p:txBody>
          <a:bodyPr/>
          <a:lstStyle/>
          <a:p>
            <a:pPr marL="352425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b="1" dirty="0">
                <a:latin typeface="Arial" charset="0"/>
              </a:rPr>
              <a:t>Locação</a:t>
            </a:r>
            <a:r>
              <a:rPr lang="pt-PT" sz="1800" dirty="0">
                <a:latin typeface="Arial" charset="0"/>
              </a:rPr>
              <a:t> é o contrato pelo qual uma das partes se obriga a proporcionar à outra o gozo temporário de uma coisa mediante retribuição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charset="0"/>
              </a:rPr>
              <a:t>quando versa sobre coisa </a:t>
            </a:r>
            <a:r>
              <a:rPr lang="pt-PT" sz="1800" b="1" dirty="0">
                <a:latin typeface="Arial" charset="0"/>
              </a:rPr>
              <a:t>imóvel</a:t>
            </a:r>
            <a:r>
              <a:rPr lang="pt-PT" sz="1800" dirty="0">
                <a:latin typeface="Arial" charset="0"/>
              </a:rPr>
              <a:t> designa-se por 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arrendamento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charset="0"/>
              </a:rPr>
              <a:t>quando versa sobre coisa </a:t>
            </a:r>
            <a:r>
              <a:rPr lang="pt-PT" sz="1800" b="1" dirty="0">
                <a:latin typeface="Arial" charset="0"/>
              </a:rPr>
              <a:t>móvel</a:t>
            </a:r>
            <a:r>
              <a:rPr lang="pt-PT" sz="1800" dirty="0">
                <a:latin typeface="Arial" charset="0"/>
              </a:rPr>
              <a:t> designa-se por 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aluguer</a:t>
            </a: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b="1" dirty="0">
                <a:latin typeface="Arial" charset="0"/>
              </a:rPr>
              <a:t>Renda</a:t>
            </a:r>
            <a:r>
              <a:rPr lang="pt-PT" sz="1800" dirty="0">
                <a:latin typeface="Arial" charset="0"/>
              </a:rPr>
              <a:t> constitui a </a:t>
            </a:r>
            <a:r>
              <a:rPr lang="pt-PT" sz="1800" b="1" u="sng" dirty="0">
                <a:latin typeface="Arial" charset="0"/>
              </a:rPr>
              <a:t>contraprestação</a:t>
            </a:r>
            <a:r>
              <a:rPr lang="pt-PT" sz="1800" dirty="0">
                <a:latin typeface="Arial" charset="0"/>
              </a:rPr>
              <a:t> pela cedência de uma coisa e que consiste no pagamento pelo arrendatário ao senhorio de um </a:t>
            </a:r>
            <a:r>
              <a:rPr lang="pt-PT" sz="2000" b="1" u="sng" dirty="0">
                <a:latin typeface="Arial" charset="0"/>
              </a:rPr>
              <a:t>preço</a:t>
            </a:r>
            <a:r>
              <a:rPr lang="pt-PT" sz="1800" dirty="0">
                <a:latin typeface="Arial" charset="0"/>
              </a:rPr>
              <a:t> por esse direito temporário de uso e fruição da coisa locada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  <a:cs typeface="Arial" panose="020B0604020202020204" pitchFamily="34" charset="0"/>
              </a:rPr>
              <a:t>     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1022.º  e 123.º do Código Civil]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Prédio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(definição no artigo 2º do CIMI)</a:t>
            </a:r>
          </a:p>
          <a:p>
            <a:pPr marL="0" indent="0"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89091" name="CaixaDeTexto 6"/>
          <p:cNvSpPr txBox="1">
            <a:spLocks noChangeArrowheads="1"/>
          </p:cNvSpPr>
          <p:nvPr/>
        </p:nvSpPr>
        <p:spPr bwMode="auto">
          <a:xfrm>
            <a:off x="1748473" y="528678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Conceitos de locação e renda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43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5581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51001"/>
            <a:ext cx="11542426" cy="45497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b="1" dirty="0">
                <a:latin typeface="Arial" charset="0"/>
              </a:rPr>
              <a:t>Rendas</a:t>
            </a:r>
            <a:r>
              <a:rPr lang="pt-PT" sz="1800" dirty="0">
                <a:latin typeface="Arial" charset="0"/>
              </a:rPr>
              <a:t> dos prédios rústicos, urbanos e mistos pagas ou colocadas à disposição dos respetivos titulares, salvo quando </a:t>
            </a:r>
            <a:r>
              <a:rPr lang="pt-PT" sz="1800" b="1" dirty="0">
                <a:latin typeface="Arial" charset="0"/>
              </a:rPr>
              <a:t>optem pela tributação na categoria B</a:t>
            </a:r>
            <a:r>
              <a:rPr lang="pt-PT" sz="1800" dirty="0">
                <a:latin typeface="Arial" charset="0"/>
              </a:rPr>
              <a:t>, correspondentes a importâncias havidas por: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Cedência</a:t>
            </a:r>
            <a:r>
              <a:rPr lang="pt-PT" sz="1800" dirty="0">
                <a:latin typeface="Arial" charset="0"/>
              </a:rPr>
              <a:t> do uso do prédio ou de parte dele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Aluguer</a:t>
            </a:r>
            <a:r>
              <a:rPr lang="pt-PT" sz="1800" dirty="0">
                <a:latin typeface="Arial" charset="0"/>
              </a:rPr>
              <a:t> de maquinismos e mobiliários instalados nos imóveis locados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Diferença</a:t>
            </a:r>
            <a:r>
              <a:rPr lang="pt-PT" sz="1800" dirty="0">
                <a:latin typeface="Arial" charset="0"/>
              </a:rPr>
              <a:t> auferida pelo </a:t>
            </a:r>
            <a:r>
              <a:rPr lang="pt-PT" sz="1800" u="sng" dirty="0">
                <a:latin typeface="Arial" charset="0"/>
              </a:rPr>
              <a:t>sublocador</a:t>
            </a:r>
            <a:r>
              <a:rPr lang="pt-PT" sz="1800" dirty="0">
                <a:latin typeface="Arial" charset="0"/>
              </a:rPr>
              <a:t> (renda auferida menos renda paga)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Cedência</a:t>
            </a:r>
            <a:r>
              <a:rPr lang="pt-PT" sz="1800" dirty="0">
                <a:latin typeface="Arial" charset="0"/>
              </a:rPr>
              <a:t> do uso de bens imóveis, partes comuns de prédios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Cedência</a:t>
            </a:r>
            <a:r>
              <a:rPr lang="pt-PT" sz="1800" dirty="0">
                <a:latin typeface="Arial" charset="0"/>
              </a:rPr>
              <a:t> do uso de partes comuns de prédios em regime de propriedade horizontal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Constituição</a:t>
            </a:r>
            <a:r>
              <a:rPr lang="pt-PT" sz="1800" dirty="0">
                <a:latin typeface="Arial" charset="0"/>
              </a:rPr>
              <a:t> a título oneroso de </a:t>
            </a:r>
            <a:r>
              <a:rPr lang="pt-PT" sz="1800" u="sng" dirty="0">
                <a:latin typeface="Arial" charset="0"/>
              </a:rPr>
              <a:t>direitos reais </a:t>
            </a:r>
            <a:r>
              <a:rPr lang="pt-PT" sz="1800" dirty="0">
                <a:latin typeface="Arial" charset="0"/>
              </a:rPr>
              <a:t>de gozo temporário sobre prédios rústicos, urbanos ou mistos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b="1" dirty="0">
                <a:latin typeface="Arial" charset="0"/>
              </a:rPr>
              <a:t>Indemnizações</a:t>
            </a:r>
            <a:r>
              <a:rPr lang="pt-PT" sz="1800" dirty="0">
                <a:latin typeface="Arial" charset="0"/>
              </a:rPr>
              <a:t> que visem compensar perdas de rendimentos desta categoria</a:t>
            </a:r>
          </a:p>
        </p:txBody>
      </p:sp>
      <p:sp>
        <p:nvSpPr>
          <p:cNvPr id="89091" name="CaixaDeTexto 6"/>
          <p:cNvSpPr txBox="1">
            <a:spLocks noChangeArrowheads="1"/>
          </p:cNvSpPr>
          <p:nvPr/>
        </p:nvSpPr>
        <p:spPr bwMode="auto">
          <a:xfrm>
            <a:off x="3200064" y="485468"/>
            <a:ext cx="8564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[Art.º 8.º]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44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8392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49234"/>
            <a:ext cx="11480497" cy="4418807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Aos rendimentos brutos deduzem-se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efetivamente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suportados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pagos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pelo sujeito passivo para obter ou garantir os rendimentos prediais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São dedutíveis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Gastos de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manutenção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conservação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– incluindo os relativos a </a:t>
            </a:r>
            <a:r>
              <a:rPr lang="pt-PT" sz="1800" dirty="0">
                <a:latin typeface="Arial" charset="0"/>
              </a:rPr>
              <a:t>frações autónomas em regime de propriedade horizontal (e.g. quotas de condomínio)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800" u="sng" dirty="0">
                <a:latin typeface="Arial" charset="0"/>
              </a:rPr>
              <a:t>Imposto Municipal sobre Imóveis</a:t>
            </a:r>
            <a:r>
              <a:rPr lang="pt-PT" sz="1800" dirty="0">
                <a:latin typeface="Arial" charset="0"/>
              </a:rPr>
              <a:t> (IMI) - desde que respeite a prédio ou parte sujeito a tributação no ano correspondente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são dedutíveis</a:t>
            </a:r>
          </a:p>
          <a:p>
            <a:pPr marL="714375" lvl="1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Gastos de natureza financeira, depreciacões, e aqueles relativos a mobiliário, eletrodomésticos e artigos de conforto ou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decoração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imputados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prédio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prédio</a:t>
            </a:r>
            <a:endParaRPr lang="pt-P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A </a:t>
            </a:r>
            <a:r>
              <a:rPr lang="pt-PT" sz="1800" b="1" dirty="0">
                <a:latin typeface="Arial" charset="0"/>
              </a:rPr>
              <a:t>sublocação</a:t>
            </a:r>
            <a:r>
              <a:rPr lang="pt-PT" sz="1800" dirty="0">
                <a:latin typeface="Arial" charset="0"/>
              </a:rPr>
              <a:t> não beneficia de nenhuma dedução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  <a:p>
            <a:pPr marL="177800" indent="-177800"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86552" y="593521"/>
            <a:ext cx="9926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 coletável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41.º]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45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7444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8800" y="1649592"/>
            <a:ext cx="11497456" cy="3954795"/>
          </a:xfrm>
        </p:spPr>
        <p:txBody>
          <a:bodyPr/>
          <a:lstStyle/>
          <a:p>
            <a:pPr marL="352425" lvl="1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Os rendimentos prediais são tributados à taxa autónoma de 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pt-PT" sz="2800" b="1" dirty="0">
              <a:latin typeface="Arial" charset="0"/>
              <a:cs typeface="Arial" charset="0"/>
            </a:endParaRPr>
          </a:p>
          <a:p>
            <a:pPr marL="352425" lvl="1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Opção pelo 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englobamento</a:t>
            </a:r>
          </a:p>
          <a:p>
            <a:pPr marL="68580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 sujeitos passivos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em território português </a:t>
            </a: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podem optar pelo englobamento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dos rendimentos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rendimentos prediais decorrentes de contratos de arrendamento para habitação permanente podem beneficiar das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reduções de taxas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previstas nos nºs 2 a 5 do artigo 72º do CIRS</a:t>
            </a:r>
            <a:endParaRPr lang="pt-PT" b="1" dirty="0">
              <a:latin typeface="Arial" charset="0"/>
              <a:cs typeface="Arial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166327" y="468428"/>
            <a:ext cx="10246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pt-P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Taxas especiais</a:t>
            </a: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72.º, n.º 1, al. e) e n.º 13]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46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9497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66875"/>
            <a:ext cx="11370006" cy="4415914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O </a:t>
            </a:r>
            <a:r>
              <a:rPr lang="pt-PT" sz="2400" u="sng" dirty="0">
                <a:latin typeface="Arial" charset="0"/>
                <a:cs typeface="Arial" charset="0"/>
              </a:rPr>
              <a:t>resultado líquido negativo </a:t>
            </a:r>
            <a:r>
              <a:rPr lang="pt-PT" sz="2400" dirty="0">
                <a:latin typeface="Arial" charset="0"/>
                <a:cs typeface="Arial" charset="0"/>
              </a:rPr>
              <a:t>apurado só pode ser reportado aos </a:t>
            </a:r>
            <a:r>
              <a:rPr lang="pt-PT" sz="2400" b="1" dirty="0">
                <a:latin typeface="Arial" charset="0"/>
                <a:cs typeface="Arial" charset="0"/>
              </a:rPr>
              <a:t>seis anos </a:t>
            </a:r>
            <a:r>
              <a:rPr lang="pt-PT" sz="2400" dirty="0">
                <a:latin typeface="Arial" charset="0"/>
                <a:cs typeface="Arial" charset="0"/>
              </a:rPr>
              <a:t>seguintes àquele a que respeita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Regras aplicáveis na </a:t>
            </a:r>
            <a:r>
              <a:rPr lang="pt-PT" sz="2400" u="sng" dirty="0">
                <a:latin typeface="Arial" charset="0"/>
                <a:cs typeface="Arial" charset="0"/>
              </a:rPr>
              <a:t>dedução de perdas</a:t>
            </a:r>
            <a:r>
              <a:rPr lang="pt-PT" sz="2400" dirty="0">
                <a:latin typeface="Arial" charset="0"/>
                <a:cs typeface="Arial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−"/>
            </a:pPr>
            <a:r>
              <a:rPr lang="pt-PT" dirty="0">
                <a:latin typeface="Arial" charset="0"/>
                <a:cs typeface="Arial" charset="0"/>
              </a:rPr>
              <a:t>só podem deduzir-se as perdas ao resultado líquido positivo da </a:t>
            </a:r>
            <a:r>
              <a:rPr lang="pt-PT" b="1" dirty="0">
                <a:latin typeface="Arial" charset="0"/>
                <a:cs typeface="Arial" charset="0"/>
              </a:rPr>
              <a:t>mesma categoria        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−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cláusula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salvaguarda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ão é aplicável quando os prédios a que os gastos digam respeito não gerem rendimentos da categoria F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 pelo menos 36 meses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seguidos ou interpolados,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dos 5 anos subsequentes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àquele em que os gastos foram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incorridos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943597" y="573254"/>
            <a:ext cx="9741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Dedução de perdas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55.º, n.º 1, al. b) e n.º 8]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47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3252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36967" y="2043641"/>
            <a:ext cx="1150929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Retenção na fonte à 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axa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&gt;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incidente sobre rendimento bruto</a:t>
            </a:r>
          </a:p>
          <a:p>
            <a:pPr marL="1200150" lvl="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&gt;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obrigatória quando os rendimentos sejam pagos por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entidades que disponham ou devam dispor de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contabilidade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</a:rPr>
              <a:t>organizada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Dispensa de retenção na fonte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quando o titular preveja auferir rendimento anual inferior ao fixado para efeitos de aplicação 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regime de isenção do CIVA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(art.º 53.º, n.º 1,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al. a))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residentes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retenção à taxa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700078" y="565127"/>
            <a:ext cx="100369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Retenção na fonte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101.º, n.º 1, al. e) e       art.º 101.º-B, n.º 1, al. a)]</a:t>
            </a:r>
          </a:p>
        </p:txBody>
      </p:sp>
      <p:sp>
        <p:nvSpPr>
          <p:cNvPr id="5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48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5137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60884" y="1150374"/>
            <a:ext cx="8548036" cy="4277033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CATEGORIA G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PT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Incrementos patrimoniais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49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277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5917" y="1682009"/>
            <a:ext cx="11500339" cy="4400780"/>
          </a:xfrm>
        </p:spPr>
        <p:txBody>
          <a:bodyPr>
            <a:normAutofit fontScale="92500" lnSpcReduction="10000"/>
          </a:bodyPr>
          <a:lstStyle/>
          <a:p>
            <a: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1800" dirty="0">
                <a:latin typeface="Arial" charset="0"/>
              </a:rPr>
              <a:t>Estão sujeitos a IRS as </a:t>
            </a:r>
            <a:r>
              <a:rPr lang="pt-P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pessoas singulares </a:t>
            </a:r>
            <a:r>
              <a:rPr lang="pt-PT" sz="1800" dirty="0">
                <a:latin typeface="Arial" charset="0"/>
              </a:rPr>
              <a:t>que: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pt-PT" sz="1800" dirty="0">
                <a:latin typeface="Arial" charset="0"/>
              </a:rPr>
              <a:t>residam em território português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pt-PT" sz="1800" dirty="0">
                <a:latin typeface="Arial" charset="0"/>
              </a:rPr>
              <a:t>não residindo, obtenham rendimentos no território português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800" dirty="0">
                <a:latin typeface="Arial" charset="0"/>
              </a:rPr>
              <a:t>Quando exista </a:t>
            </a:r>
            <a:r>
              <a:rPr lang="pt-P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agregado familiar </a:t>
            </a:r>
            <a:r>
              <a:rPr lang="pt-PT" sz="1800" dirty="0">
                <a:latin typeface="Arial" charset="0"/>
              </a:rPr>
              <a:t>o IRS é apurado </a:t>
            </a:r>
            <a:r>
              <a:rPr lang="pt-P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individualmente</a:t>
            </a:r>
            <a:r>
              <a:rPr lang="pt-PT" sz="1800" dirty="0">
                <a:latin typeface="Arial" charset="0"/>
              </a:rPr>
              <a:t> (regra)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pt-PT" sz="1800" b="1" dirty="0">
                <a:latin typeface="Arial" charset="0"/>
              </a:rPr>
              <a:t>exceto</a:t>
            </a:r>
            <a:r>
              <a:rPr lang="pt-PT" sz="1800" dirty="0">
                <a:latin typeface="Arial" charset="0"/>
              </a:rPr>
              <a:t> se for exercida a opção pela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tributação conjunta</a:t>
            </a:r>
            <a:r>
              <a:rPr lang="pt-PT" sz="1800" dirty="0">
                <a:latin typeface="Arial" charset="0"/>
              </a:rPr>
              <a:t>, situação em que o imposto é devido pela </a:t>
            </a:r>
            <a:r>
              <a:rPr lang="pt-PT" sz="1800" b="1" dirty="0">
                <a:latin typeface="Arial" charset="0"/>
              </a:rPr>
              <a:t>soma</a:t>
            </a:r>
            <a:r>
              <a:rPr lang="pt-PT" sz="1800" dirty="0">
                <a:latin typeface="Arial" charset="0"/>
              </a:rPr>
              <a:t> dos rendimentos das pessoas que o constituem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sz="1800" b="1" dirty="0">
                <a:latin typeface="Arial" charset="0"/>
              </a:rPr>
              <a:t>Constituição do </a:t>
            </a:r>
            <a:r>
              <a:rPr lang="pt-P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agregado familiar</a:t>
            </a:r>
            <a:r>
              <a:rPr lang="pt-PT" sz="1800" b="1" dirty="0">
                <a:latin typeface="Arial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cônjuges</a:t>
            </a:r>
            <a:r>
              <a:rPr lang="pt-PT" sz="1800" dirty="0">
                <a:latin typeface="Arial" charset="0"/>
              </a:rPr>
              <a:t> não separados judicialmente ou os unidos de facto e seus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dependentes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 um dos cônjuges </a:t>
            </a:r>
            <a:r>
              <a:rPr lang="pt-PT" sz="1800" dirty="0">
                <a:latin typeface="Arial" charset="0"/>
              </a:rPr>
              <a:t>ou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ex-cônjuges</a:t>
            </a:r>
            <a:r>
              <a:rPr lang="pt-PT" sz="1800" dirty="0">
                <a:latin typeface="Arial" charset="0"/>
              </a:rPr>
              <a:t> no caso de separação judicial e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seus dependentes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pai ou mãe solteiros </a:t>
            </a:r>
            <a:r>
              <a:rPr lang="pt-PT" sz="1800" dirty="0">
                <a:latin typeface="Arial" charset="0"/>
              </a:rPr>
              <a:t>e os </a:t>
            </a:r>
            <a:r>
              <a:rPr lang="pt-P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dependentes</a:t>
            </a:r>
            <a:r>
              <a:rPr lang="pt-PT" sz="1800" dirty="0">
                <a:latin typeface="Arial" charset="0"/>
              </a:rPr>
              <a:t> a seu cargo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adotante </a:t>
            </a:r>
            <a:r>
              <a:rPr lang="pt-PT" sz="1800" dirty="0">
                <a:latin typeface="Arial" charset="0"/>
              </a:rPr>
              <a:t>solteiro e os </a:t>
            </a:r>
            <a:r>
              <a:rPr lang="pt-PT" sz="2600" b="1" dirty="0">
                <a:latin typeface="Arial" charset="0"/>
              </a:rPr>
              <a:t>dependentes</a:t>
            </a:r>
            <a:r>
              <a:rPr lang="pt-PT" sz="1800" dirty="0">
                <a:latin typeface="Arial" charset="0"/>
              </a:rPr>
              <a:t> a seu cargo</a:t>
            </a:r>
          </a:p>
          <a:p>
            <a:pPr>
              <a:spcBef>
                <a:spcPts val="600"/>
              </a:spcBef>
              <a:defRPr/>
            </a:pPr>
            <a:endParaRPr lang="pt-PT" sz="2200" dirty="0">
              <a:latin typeface="Arial" charset="0"/>
            </a:endParaRPr>
          </a:p>
        </p:txBody>
      </p:sp>
      <p:sp>
        <p:nvSpPr>
          <p:cNvPr id="25603" name="CaixaDeTexto 6"/>
          <p:cNvSpPr txBox="1">
            <a:spLocks noChangeArrowheads="1"/>
          </p:cNvSpPr>
          <p:nvPr/>
        </p:nvSpPr>
        <p:spPr bwMode="auto">
          <a:xfrm>
            <a:off x="1559485" y="170863"/>
            <a:ext cx="8563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passivo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13.º, n.ºs 1 a 4]</a:t>
            </a: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09735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33810" y="1659912"/>
            <a:ext cx="11512446" cy="40624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Constituem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incrementos patrimoniais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desde que não considerados rendimentos de outras categorias, no ano em que são pagos ou colocados à disposição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Mais-valias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Indemnizações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que visem a reparação de danos não patrimoniais, </a:t>
            </a:r>
            <a:r>
              <a:rPr lang="pt-PT" sz="1800" u="sng" dirty="0">
                <a:latin typeface="Arial" panose="020B0604020202020204" pitchFamily="34" charset="0"/>
                <a:cs typeface="Arial" panose="020B0604020202020204" pitchFamily="34" charset="0"/>
              </a:rPr>
              <a:t>excetuando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as determinadas por via judicial ou arbitral</a:t>
            </a:r>
            <a:endParaRPr lang="pt-PT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Importâncias auferidas em virtude da assunção de </a:t>
            </a:r>
            <a:r>
              <a:rPr lang="pt-P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obrigações de não concorrência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Acréscimos patrimoniais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não justificados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Indemnizações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devidas por renúncia onerosa a posições contratuais ou outros direitos inerentes a contratos relativos a bens imóveis</a:t>
            </a:r>
          </a:p>
        </p:txBody>
      </p:sp>
      <p:sp>
        <p:nvSpPr>
          <p:cNvPr id="97283" name="CaixaDeTexto 6"/>
          <p:cNvSpPr txBox="1">
            <a:spLocks noChangeArrowheads="1"/>
          </p:cNvSpPr>
          <p:nvPr/>
        </p:nvSpPr>
        <p:spPr bwMode="auto">
          <a:xfrm>
            <a:off x="1788958" y="558804"/>
            <a:ext cx="8564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Incrementos patrimoniais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9.º]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50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4001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7843" y="1687592"/>
            <a:ext cx="11512446" cy="4027407"/>
          </a:xfrm>
        </p:spPr>
        <p:txBody>
          <a:bodyPr>
            <a:noAutofit/>
          </a:bodyPr>
          <a:lstStyle/>
          <a:p>
            <a:pPr marL="352425" indent="-3524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dirty="0">
                <a:latin typeface="Arial" charset="0"/>
              </a:rPr>
              <a:t>Corresponde a uma </a:t>
            </a:r>
            <a:r>
              <a:rPr lang="pt-PT" b="1" dirty="0">
                <a:latin typeface="Arial" charset="0"/>
              </a:rPr>
              <a:t>valorização de um elemento patrimonial </a:t>
            </a:r>
            <a:r>
              <a:rPr lang="pt-PT" dirty="0">
                <a:latin typeface="Arial" charset="0"/>
              </a:rPr>
              <a:t>sem que para tal o seu detentor tenha exercido qualquer ação para a sua valorização </a:t>
            </a:r>
            <a:r>
              <a:rPr lang="pt-PT" i="1" dirty="0">
                <a:latin typeface="Arial" charset="0"/>
              </a:rPr>
              <a:t>(</a:t>
            </a:r>
            <a:r>
              <a:rPr lang="pt-PT" i="1" dirty="0" err="1">
                <a:latin typeface="Arial" charset="0"/>
              </a:rPr>
              <a:t>windfalls</a:t>
            </a:r>
            <a:r>
              <a:rPr lang="pt-PT" i="1" dirty="0">
                <a:latin typeface="Arial" charset="0"/>
              </a:rPr>
              <a:t> na terminologia anglo-saxónica - ganhos trazidos pelo vento)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dirty="0">
                <a:latin typeface="Arial" charset="0"/>
              </a:rPr>
              <a:t>Constituem ganhos resultantes de </a:t>
            </a:r>
            <a:r>
              <a:rPr lang="pt-PT" b="1" dirty="0">
                <a:latin typeface="Arial" charset="0"/>
              </a:rPr>
              <a:t>alienações de bens patrimoniais </a:t>
            </a:r>
            <a:r>
              <a:rPr lang="pt-PT" dirty="0">
                <a:latin typeface="Arial" charset="0"/>
              </a:rPr>
              <a:t>que não correspondem ao objeto específico da atividade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dirty="0">
                <a:latin typeface="Arial" charset="0"/>
              </a:rPr>
              <a:t>A consideração da sua tributação obriga a adoção de um </a:t>
            </a:r>
            <a:r>
              <a:rPr lang="pt-PT" b="1" dirty="0">
                <a:latin typeface="Arial" charset="0"/>
              </a:rPr>
              <a:t>conceito fiscal alargado </a:t>
            </a:r>
            <a:r>
              <a:rPr lang="pt-PT" dirty="0">
                <a:latin typeface="Arial" charset="0"/>
              </a:rPr>
              <a:t>de rendimento</a:t>
            </a:r>
          </a:p>
        </p:txBody>
      </p:sp>
      <p:sp>
        <p:nvSpPr>
          <p:cNvPr id="99331" name="CaixaDeTexto 6"/>
          <p:cNvSpPr txBox="1">
            <a:spLocks noChangeArrowheads="1"/>
          </p:cNvSpPr>
          <p:nvPr/>
        </p:nvSpPr>
        <p:spPr bwMode="auto">
          <a:xfrm>
            <a:off x="3543300" y="582975"/>
            <a:ext cx="6860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Mais-valias – conceito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51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13177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790700"/>
            <a:ext cx="11350956" cy="409768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b="1" dirty="0">
                <a:latin typeface="Arial" charset="0"/>
              </a:rPr>
              <a:t>Constituem mais-valias</a:t>
            </a:r>
            <a:r>
              <a:rPr lang="pt-PT" sz="1800" dirty="0">
                <a:latin typeface="Arial" charset="0"/>
              </a:rPr>
              <a:t> os ganhos obtidos que não sendo considerados rendimentos empresariais e profissionais, de capitais ou prediais, sejam obtidos no momento da sua prática e resultem de: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Alienação onerosa de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direitos reais sobre bens imóveis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afetação do património particular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atividade empresarial e profissional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Alienação onerosa de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partes sociais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outros valores mobiliários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Alienação onerosa de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propriedade intelectual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ou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industrial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quando o transmitente não seja o seu titular originário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Cessão onerosa de </a:t>
            </a:r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posições contratuais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Outras situações</a:t>
            </a:r>
          </a:p>
        </p:txBody>
      </p:sp>
      <p:sp>
        <p:nvSpPr>
          <p:cNvPr id="99331" name="CaixaDeTexto 6"/>
          <p:cNvSpPr txBox="1">
            <a:spLocks noChangeArrowheads="1"/>
          </p:cNvSpPr>
          <p:nvPr/>
        </p:nvSpPr>
        <p:spPr bwMode="auto">
          <a:xfrm>
            <a:off x="1855120" y="581360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Mais-valias - incidência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10.º]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52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7956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975429"/>
            <a:ext cx="11480497" cy="3937692"/>
          </a:xfrm>
        </p:spPr>
        <p:txBody>
          <a:bodyPr>
            <a:normAutofit lnSpcReduction="10000"/>
          </a:bodyPr>
          <a:lstStyle/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P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excluídos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 tributação os ganhos provenientes da </a:t>
            </a:r>
            <a:r>
              <a:rPr lang="pt-PT" sz="1800" u="sng" dirty="0">
                <a:latin typeface="Arial" panose="020B0604020202020204" pitchFamily="34" charset="0"/>
                <a:cs typeface="Arial" panose="020B0604020202020204" pitchFamily="34" charset="0"/>
              </a:rPr>
              <a:t>transmissão onerosa de imóveis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destinados a </a:t>
            </a:r>
            <a:r>
              <a:rPr lang="pt-PT" sz="1800" u="sng" dirty="0">
                <a:latin typeface="Arial" panose="020B0604020202020204" pitchFamily="34" charset="0"/>
                <a:cs typeface="Arial" panose="020B0604020202020204" pitchFamily="34" charset="0"/>
              </a:rPr>
              <a:t>habitação própria permanente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do sujeito passivo ou do seu agregado familiar se</a:t>
            </a:r>
          </a:p>
          <a:p>
            <a:pPr marL="63182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valor de realização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deduzido da amortização de eventual empréstimo contraído para a aquisição do imóvel, for reinvestido:</a:t>
            </a:r>
          </a:p>
          <a:p>
            <a:pPr marL="990600" lvl="2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no prazo de </a:t>
            </a:r>
            <a:r>
              <a:rPr lang="pt-P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36 meses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contados da data de realização na aquisição de outro imóvel, de terreno para construção de imóvel ou de melhoramento de outro imóvel como o mesmo destino</a:t>
            </a:r>
          </a:p>
          <a:p>
            <a:pPr marL="990600" lvl="2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for utilizado no pagamento da aquisição de imóvel nas mesmas condições anteriores, desde que efetuada nos </a:t>
            </a:r>
            <a:r>
              <a:rPr lang="pt-PT" b="1" u="sng" dirty="0">
                <a:latin typeface="Arial" panose="020B0604020202020204" pitchFamily="34" charset="0"/>
                <a:cs typeface="Arial" panose="020B0604020202020204" pitchFamily="34" charset="0"/>
              </a:rPr>
              <a:t>24 meses anteriores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O valor do reinvestimento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corresponde ao valor de aquisição da nova habitação deduzido do valor de eventual empréstimo para a sua aquisição</a:t>
            </a:r>
          </a:p>
          <a:p>
            <a:pPr marL="354013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No caso de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reinvestimento parcial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do valor de realização a exclusão do ganho será proporcional ao valor reinvestido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107523" name="CaixaDeTexto 6"/>
          <p:cNvSpPr txBox="1">
            <a:spLocks noChangeArrowheads="1"/>
          </p:cNvSpPr>
          <p:nvPr/>
        </p:nvSpPr>
        <p:spPr bwMode="auto">
          <a:xfrm>
            <a:off x="1844040" y="549276"/>
            <a:ext cx="10002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Mais-valias - exclusão de tributação por reinvestimento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10.º, n.º 5] 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53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5188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974474"/>
            <a:ext cx="11480497" cy="4146883"/>
          </a:xfrm>
        </p:spPr>
        <p:txBody>
          <a:bodyPr>
            <a:normAutofit lnSpcReduction="10000"/>
          </a:bodyPr>
          <a:lstStyle/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valor dos rendimentos qualificados como mais-valias é o correspondente ao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apurado entre as mais-valias e as menos-valias realizadas no mesmo ano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saldo de mais ou menos-valias apurado é apenas considerado em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do seu valor no caso de ganhos em:</a:t>
            </a:r>
          </a:p>
          <a:p>
            <a:pPr marL="804863" lvl="2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Imóveis</a:t>
            </a:r>
          </a:p>
          <a:p>
            <a:pPr marL="804863" lvl="2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Cessão onerosa de posições contratuais</a:t>
            </a:r>
          </a:p>
          <a:p>
            <a:pPr marL="804863" lvl="2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</a:p>
          <a:p>
            <a:pPr marL="354013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valor tributável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apurado é tratado da seguinte forma:</a:t>
            </a:r>
          </a:p>
          <a:p>
            <a:pPr marL="804863" lvl="2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Sujeitos passivos </a:t>
            </a:r>
            <a:r>
              <a:rPr lang="pt-P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englobamento do saldo</a:t>
            </a:r>
          </a:p>
          <a:p>
            <a:pPr marL="804863" lvl="2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residentes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– tributação do saldo à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taxa autónoma de 28%</a:t>
            </a:r>
          </a:p>
        </p:txBody>
      </p:sp>
      <p:sp>
        <p:nvSpPr>
          <p:cNvPr id="105475" name="CaixaDeTexto 6"/>
          <p:cNvSpPr txBox="1">
            <a:spLocks noChangeArrowheads="1"/>
          </p:cNvSpPr>
          <p:nvPr/>
        </p:nvSpPr>
        <p:spPr bwMode="auto">
          <a:xfrm>
            <a:off x="1774037" y="613311"/>
            <a:ext cx="99502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Mais-valias – rendimento coletável              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43.º, n.ºs 1 e 2]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54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1599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1600200"/>
            <a:ext cx="11360481" cy="482404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Não são permitidas deduções de despesas e encargos, </a:t>
            </a:r>
            <a:r>
              <a:rPr lang="pt-PT" sz="1600" u="sng" dirty="0">
                <a:latin typeface="Arial" panose="020B0604020202020204" pitchFamily="34" charset="0"/>
                <a:cs typeface="Arial" panose="020B0604020202020204" pitchFamily="34" charset="0"/>
              </a:rPr>
              <a:t>exceto com a realização de mais-valias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relacionadas com: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0" algn="l"/>
              </a:tabLs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Imóveis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encargos com a sua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valorização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realizados nos últimos </a:t>
            </a:r>
            <a:r>
              <a:rPr lang="pt-PT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anos e as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inerentes à sua aquisição e alienação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tabLst>
                <a:tab pos="0" algn="l"/>
              </a:tabLst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Partes sociais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propriedade intelectual e industrial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- encargos inerentes à sua aquisição e alienação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Fórmula de cálculo: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 = VR – (VA  x C + EV + DAQ + DAL)</a:t>
            </a:r>
          </a:p>
          <a:p>
            <a:pPr marL="903288" lvl="1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- mais-valia</a:t>
            </a:r>
          </a:p>
          <a:p>
            <a:pPr marL="903288" lvl="1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VR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- valor de realização (valor do contrato ou valor que serviu de base à liquidação do IMT, se superior)</a:t>
            </a:r>
          </a:p>
          <a:p>
            <a:pPr marL="903288" lvl="1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- valor de aquisição (valor que serviu de base à liquidação do IMT)</a:t>
            </a:r>
          </a:p>
          <a:p>
            <a:pPr marL="903288" lvl="1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– coeficiente de correção monetária – aplicável sempre que tenham decorrido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mais de 24 meses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entre a data de aquisição e a data de alienação (publicados anualmente através de Portaria)</a:t>
            </a:r>
          </a:p>
          <a:p>
            <a:pPr marL="903288" lvl="1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- encargos com a valorização dos bens</a:t>
            </a:r>
          </a:p>
          <a:p>
            <a:pPr marL="903288" lvl="1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- despesas inerentes à aquisição</a:t>
            </a:r>
          </a:p>
          <a:p>
            <a:pPr marL="903288" lvl="1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- despesas inerentes à alienação</a:t>
            </a:r>
          </a:p>
          <a:p>
            <a:pPr marL="720725" lvl="1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endParaRPr lang="pt-PT" sz="1800" dirty="0">
              <a:latin typeface="Arial" charset="0"/>
            </a:endParaRPr>
          </a:p>
        </p:txBody>
      </p:sp>
      <p:sp>
        <p:nvSpPr>
          <p:cNvPr id="101379" name="CaixaDeTexto 6"/>
          <p:cNvSpPr txBox="1">
            <a:spLocks noChangeArrowheads="1"/>
          </p:cNvSpPr>
          <p:nvPr/>
        </p:nvSpPr>
        <p:spPr bwMode="auto">
          <a:xfrm>
            <a:off x="1439704" y="-104854"/>
            <a:ext cx="93125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Mais-valias – cálculo do rendimento coletável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44.º a 51.º]</a:t>
            </a: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55</a:t>
            </a:fld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3629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1228726"/>
            <a:ext cx="11379529" cy="4848224"/>
          </a:xfrm>
        </p:spPr>
        <p:txBody>
          <a:bodyPr>
            <a:normAutofit fontScale="85000" lnSpcReduction="20000"/>
          </a:bodyPr>
          <a:lstStyle/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dirty="0">
                <a:latin typeface="Arial" charset="0"/>
                <a:cs typeface="Arial" charset="0"/>
              </a:rPr>
              <a:t>Daniel Pinto vendeu dois andares no ano de </a:t>
            </a:r>
            <a:r>
              <a:rPr lang="pt-PT" sz="2400" b="1" dirty="0">
                <a:latin typeface="Arial" charset="0"/>
                <a:cs typeface="Arial" charset="0"/>
              </a:rPr>
              <a:t>2023</a:t>
            </a:r>
            <a:r>
              <a:rPr lang="pt-PT" sz="2400" dirty="0">
                <a:latin typeface="Arial" charset="0"/>
                <a:cs typeface="Arial" charset="0"/>
              </a:rPr>
              <a:t>. Um andar (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pt-PT" sz="2400" dirty="0">
                <a:latin typeface="Arial" charset="0"/>
                <a:cs typeface="Arial" charset="0"/>
              </a:rPr>
              <a:t>) que tinha adquirido para investimento em maio de </a:t>
            </a:r>
            <a:r>
              <a:rPr lang="pt-PT" sz="2400" b="1" dirty="0">
                <a:latin typeface="Arial" charset="0"/>
                <a:cs typeface="Arial" charset="0"/>
              </a:rPr>
              <a:t>1988</a:t>
            </a:r>
            <a:r>
              <a:rPr lang="pt-PT" sz="2400" dirty="0">
                <a:latin typeface="Arial" charset="0"/>
                <a:cs typeface="Arial" charset="0"/>
              </a:rPr>
              <a:t> por </a:t>
            </a:r>
            <a:r>
              <a:rPr lang="pt-PT" sz="2400" b="1" dirty="0">
                <a:latin typeface="Arial" charset="0"/>
                <a:cs typeface="Arial" charset="0"/>
              </a:rPr>
              <a:t>20 000 euros </a:t>
            </a:r>
            <a:r>
              <a:rPr lang="pt-PT" sz="2400" dirty="0">
                <a:latin typeface="Arial" charset="0"/>
                <a:cs typeface="Arial" charset="0"/>
              </a:rPr>
              <a:t>e outro andar (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pt-PT" sz="2400" dirty="0">
                <a:latin typeface="Arial" charset="0"/>
                <a:cs typeface="Arial" charset="0"/>
              </a:rPr>
              <a:t>), adquirido em </a:t>
            </a:r>
            <a:r>
              <a:rPr lang="pt-PT" sz="2400" b="1" dirty="0">
                <a:latin typeface="Arial" charset="0"/>
                <a:cs typeface="Arial" charset="0"/>
              </a:rPr>
              <a:t>2018</a:t>
            </a:r>
            <a:r>
              <a:rPr lang="pt-PT" sz="2400" dirty="0">
                <a:latin typeface="Arial" charset="0"/>
                <a:cs typeface="Arial" charset="0"/>
              </a:rPr>
              <a:t> para habitação própria, por </a:t>
            </a:r>
            <a:r>
              <a:rPr lang="pt-PT" sz="2400" b="1" dirty="0">
                <a:latin typeface="Arial" charset="0"/>
                <a:cs typeface="Arial" charset="0"/>
              </a:rPr>
              <a:t>150 000 euros</a:t>
            </a:r>
            <a:r>
              <a:rPr lang="pt-PT" sz="2400" dirty="0">
                <a:latin typeface="Arial" charset="0"/>
                <a:cs typeface="Arial" charset="0"/>
              </a:rPr>
              <a:t>. Os </a:t>
            </a:r>
            <a:r>
              <a:rPr lang="pt-PT" sz="2400" b="1" dirty="0">
                <a:latin typeface="Arial" charset="0"/>
                <a:cs typeface="Arial" charset="0"/>
              </a:rPr>
              <a:t>valores de venda </a:t>
            </a:r>
            <a:r>
              <a:rPr lang="pt-PT" sz="2400" dirty="0">
                <a:latin typeface="Arial" charset="0"/>
                <a:cs typeface="Arial" charset="0"/>
              </a:rPr>
              <a:t>foram de </a:t>
            </a:r>
            <a:r>
              <a:rPr lang="pt-PT" sz="2400" b="1" dirty="0">
                <a:latin typeface="Arial" charset="0"/>
                <a:cs typeface="Arial" charset="0"/>
              </a:rPr>
              <a:t>180 000 </a:t>
            </a:r>
            <a:r>
              <a:rPr lang="pt-PT" sz="2400" dirty="0">
                <a:latin typeface="Arial" charset="0"/>
                <a:cs typeface="Arial" charset="0"/>
              </a:rPr>
              <a:t>para o andar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pt-PT" sz="2400" dirty="0">
                <a:latin typeface="Arial" charset="0"/>
                <a:cs typeface="Arial" charset="0"/>
              </a:rPr>
              <a:t> e de </a:t>
            </a:r>
            <a:r>
              <a:rPr lang="pt-PT" sz="2400" b="1" dirty="0">
                <a:latin typeface="Arial" charset="0"/>
                <a:cs typeface="Arial" charset="0"/>
              </a:rPr>
              <a:t>300 000 </a:t>
            </a:r>
            <a:r>
              <a:rPr lang="pt-PT" sz="2400" dirty="0">
                <a:latin typeface="Arial" charset="0"/>
                <a:cs typeface="Arial" charset="0"/>
              </a:rPr>
              <a:t>para o andar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pt-PT" sz="2400" dirty="0">
                <a:latin typeface="Arial" charset="0"/>
                <a:cs typeface="Arial" charset="0"/>
              </a:rPr>
              <a:t>. Em </a:t>
            </a:r>
            <a:r>
              <a:rPr lang="pt-PT" sz="2400" b="1" dirty="0">
                <a:latin typeface="Arial" charset="0"/>
                <a:cs typeface="Arial" charset="0"/>
              </a:rPr>
              <a:t>2021</a:t>
            </a:r>
            <a:r>
              <a:rPr lang="pt-PT" sz="2400" dirty="0">
                <a:latin typeface="Arial" charset="0"/>
                <a:cs typeface="Arial" charset="0"/>
              </a:rPr>
              <a:t> efetuou obras de renovação nos dois andares, </a:t>
            </a:r>
            <a:r>
              <a:rPr lang="pt-PT" sz="2400" b="1" dirty="0">
                <a:latin typeface="Arial" charset="0"/>
                <a:cs typeface="Arial" charset="0"/>
              </a:rPr>
              <a:t>7 000 </a:t>
            </a:r>
            <a:r>
              <a:rPr lang="pt-PT" sz="2400" dirty="0">
                <a:latin typeface="Arial" charset="0"/>
                <a:cs typeface="Arial" charset="0"/>
              </a:rPr>
              <a:t>(andar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pt-PT" sz="2400" dirty="0">
                <a:latin typeface="Arial" charset="0"/>
                <a:cs typeface="Arial" charset="0"/>
              </a:rPr>
              <a:t>) e </a:t>
            </a:r>
            <a:r>
              <a:rPr lang="pt-PT" sz="2400" b="1" dirty="0">
                <a:latin typeface="Arial" charset="0"/>
                <a:cs typeface="Arial" charset="0"/>
              </a:rPr>
              <a:t>10 000 </a:t>
            </a:r>
            <a:r>
              <a:rPr lang="pt-PT" sz="2400" dirty="0">
                <a:latin typeface="Arial" charset="0"/>
                <a:cs typeface="Arial" charset="0"/>
              </a:rPr>
              <a:t>(andar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pt-PT" sz="2400" dirty="0">
                <a:latin typeface="Arial" charset="0"/>
                <a:cs typeface="Arial" charset="0"/>
              </a:rPr>
              <a:t>). Pagou de IMI em </a:t>
            </a:r>
            <a:r>
              <a:rPr lang="pt-PT" sz="2400" b="1" dirty="0">
                <a:latin typeface="Arial" charset="0"/>
                <a:cs typeface="Arial" charset="0"/>
              </a:rPr>
              <a:t>2023</a:t>
            </a:r>
            <a:r>
              <a:rPr lang="pt-PT" sz="2400" dirty="0">
                <a:latin typeface="Arial" charset="0"/>
                <a:cs typeface="Arial" charset="0"/>
              </a:rPr>
              <a:t>, </a:t>
            </a:r>
            <a:r>
              <a:rPr lang="pt-PT" sz="2400" u="sng" dirty="0">
                <a:latin typeface="Arial" charset="0"/>
                <a:cs typeface="Arial" charset="0"/>
              </a:rPr>
              <a:t>120 EUR </a:t>
            </a:r>
            <a:r>
              <a:rPr lang="pt-PT" sz="2400" dirty="0">
                <a:latin typeface="Arial" charset="0"/>
                <a:cs typeface="Arial" charset="0"/>
              </a:rPr>
              <a:t>relativamente ao andar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pt-PT" sz="2400" dirty="0">
                <a:latin typeface="Arial" charset="0"/>
                <a:cs typeface="Arial" charset="0"/>
              </a:rPr>
              <a:t> e </a:t>
            </a:r>
            <a:r>
              <a:rPr lang="pt-PT" sz="2400" u="sng" dirty="0">
                <a:latin typeface="Arial" charset="0"/>
                <a:cs typeface="Arial" charset="0"/>
              </a:rPr>
              <a:t>220 EUR </a:t>
            </a:r>
            <a:r>
              <a:rPr lang="pt-PT" sz="2400" dirty="0">
                <a:latin typeface="Arial" charset="0"/>
                <a:cs typeface="Arial" charset="0"/>
              </a:rPr>
              <a:t>relativamente ao andar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pt-PT" sz="2400" dirty="0">
                <a:latin typeface="Arial" charset="0"/>
                <a:cs typeface="Arial" charset="0"/>
              </a:rPr>
              <a:t>. Pagou ainda uma comissão de venda a uma agência imobiliária de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15 000 EUR, </a:t>
            </a:r>
            <a:r>
              <a:rPr lang="pt-PT" sz="2400" dirty="0">
                <a:latin typeface="Arial" charset="0"/>
                <a:cs typeface="Arial" charset="0"/>
              </a:rPr>
              <a:t>pela venda do andar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pt-PT" sz="2400" dirty="0">
                <a:latin typeface="Arial" charset="0"/>
                <a:cs typeface="Arial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PT" sz="2400" dirty="0">
                <a:latin typeface="Arial" charset="0"/>
                <a:cs typeface="Arial" charset="0"/>
              </a:rPr>
              <a:t> </a:t>
            </a:r>
            <a:endParaRPr lang="pt-PT" sz="2400" dirty="0">
              <a:latin typeface="Arial" charset="0"/>
            </a:endParaRP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§"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Apuramento das mais valias:</a:t>
            </a:r>
          </a:p>
          <a:p>
            <a:pPr marL="0" indent="0">
              <a:spcBef>
                <a:spcPts val="600"/>
              </a:spcBef>
              <a:buNone/>
            </a:pPr>
            <a:endParaRPr lang="pt-P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pt-PT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Andar A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 mais-valia </a:t>
            </a:r>
            <a:r>
              <a:rPr lang="pt-PT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 está sujeita a IRS </a:t>
            </a: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porque o imóvel foi adquirido antes da entrada em vigor do CIRS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pt-PT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Andar B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</a:p>
          <a:p>
            <a:pPr marL="0" indent="0">
              <a:spcBef>
                <a:spcPts val="600"/>
              </a:spcBef>
              <a:buNone/>
            </a:pPr>
            <a:endParaRPr lang="pt-PT" sz="2400" b="1" dirty="0">
              <a:solidFill>
                <a:srgbClr val="C00000"/>
              </a:solidFill>
              <a:latin typeface="Arial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b="1" dirty="0">
                <a:solidFill>
                  <a:srgbClr val="C00000"/>
                </a:solidFill>
                <a:latin typeface="Arial" charset="0"/>
              </a:rPr>
              <a:t>VR = </a:t>
            </a:r>
            <a:r>
              <a:rPr lang="pt-PT" b="1" u="sng" dirty="0">
                <a:solidFill>
                  <a:srgbClr val="C00000"/>
                </a:solidFill>
                <a:latin typeface="Arial" charset="0"/>
              </a:rPr>
              <a:t>300 000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b="1" dirty="0">
                <a:solidFill>
                  <a:srgbClr val="C00000"/>
                </a:solidFill>
                <a:latin typeface="Arial" charset="0"/>
              </a:rPr>
              <a:t>VA = 150 000 x 1,09= 163 500 + 10 000 (</a:t>
            </a:r>
            <a:r>
              <a:rPr lang="pt-PT" sz="2100" b="1" i="1" dirty="0">
                <a:solidFill>
                  <a:srgbClr val="C00000"/>
                </a:solidFill>
                <a:latin typeface="Arial" charset="0"/>
              </a:rPr>
              <a:t>obras</a:t>
            </a:r>
            <a:r>
              <a:rPr lang="pt-PT" b="1" dirty="0">
                <a:solidFill>
                  <a:srgbClr val="C00000"/>
                </a:solidFill>
                <a:latin typeface="Arial" charset="0"/>
              </a:rPr>
              <a:t>) + 15 000 (</a:t>
            </a:r>
            <a:r>
              <a:rPr lang="pt-PT" sz="2100" b="1" i="1" dirty="0">
                <a:solidFill>
                  <a:srgbClr val="C00000"/>
                </a:solidFill>
                <a:latin typeface="Arial" charset="0"/>
              </a:rPr>
              <a:t>comissão</a:t>
            </a:r>
            <a:r>
              <a:rPr lang="pt-PT" b="1" dirty="0">
                <a:solidFill>
                  <a:srgbClr val="C00000"/>
                </a:solidFill>
                <a:latin typeface="Arial" charset="0"/>
              </a:rPr>
              <a:t>) = </a:t>
            </a:r>
            <a:r>
              <a:rPr lang="pt-PT" b="1" u="sng" dirty="0">
                <a:solidFill>
                  <a:srgbClr val="C00000"/>
                </a:solidFill>
                <a:latin typeface="Arial" charset="0"/>
              </a:rPr>
              <a:t>188 500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b="1" dirty="0">
                <a:solidFill>
                  <a:srgbClr val="C00000"/>
                </a:solidFill>
                <a:latin typeface="Arial" charset="0"/>
              </a:rPr>
              <a:t>MV = 111 500 x 50% </a:t>
            </a:r>
            <a:r>
              <a:rPr lang="pt-PT" b="1">
                <a:solidFill>
                  <a:srgbClr val="C00000"/>
                </a:solidFill>
                <a:latin typeface="Arial" charset="0"/>
              </a:rPr>
              <a:t>= </a:t>
            </a:r>
            <a:r>
              <a:rPr lang="pt-PT" b="1" u="sng">
                <a:solidFill>
                  <a:srgbClr val="C00000"/>
                </a:solidFill>
                <a:latin typeface="Arial" charset="0"/>
              </a:rPr>
              <a:t>55 </a:t>
            </a:r>
            <a:r>
              <a:rPr lang="pt-PT" b="1" u="sng" dirty="0">
                <a:solidFill>
                  <a:srgbClr val="C00000"/>
                </a:solidFill>
                <a:latin typeface="Arial" charset="0"/>
              </a:rPr>
              <a:t>750</a:t>
            </a:r>
            <a:r>
              <a:rPr lang="pt-PT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pt-PT" b="1" i="1" dirty="0">
                <a:solidFill>
                  <a:srgbClr val="C00000"/>
                </a:solidFill>
                <a:latin typeface="Arial" charset="0"/>
              </a:rPr>
              <a:t>(a englobar, exceto se declarar que pretende reinvestir a MV no todo ou em parte)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  </a:t>
            </a:r>
          </a:p>
        </p:txBody>
      </p:sp>
      <p:sp>
        <p:nvSpPr>
          <p:cNvPr id="60419" name="CaixaDeTexto 6"/>
          <p:cNvSpPr txBox="1">
            <a:spLocks noChangeArrowheads="1"/>
          </p:cNvSpPr>
          <p:nvPr/>
        </p:nvSpPr>
        <p:spPr bwMode="auto">
          <a:xfrm>
            <a:off x="1781176" y="252411"/>
            <a:ext cx="9975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 - apuramento da mais-valia</a:t>
            </a:r>
            <a:endParaRPr lang="pt-P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56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33094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96291" y="1485901"/>
            <a:ext cx="11149965" cy="4442952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saldo das mais ou menos-valias resultantes da </a:t>
            </a:r>
            <a:r>
              <a:rPr lang="pt-PT" sz="1800" u="sng" dirty="0">
                <a:latin typeface="Arial" panose="020B0604020202020204" pitchFamily="34" charset="0"/>
                <a:cs typeface="Arial" panose="020B0604020202020204" pitchFamily="34" charset="0"/>
              </a:rPr>
              <a:t>alienação de bens imóveis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obrigatoriamente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englobado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Tributação a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 taxa especial (autónoma) de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28%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do saldo positivo entre as mais-valias e menos-valias de </a:t>
            </a:r>
            <a:r>
              <a:rPr lang="pt-PT" sz="1800" u="sng" dirty="0">
                <a:latin typeface="Arial" panose="020B0604020202020204" pitchFamily="34" charset="0"/>
                <a:cs typeface="Arial" panose="020B0604020202020204" pitchFamily="34" charset="0"/>
              </a:rPr>
              <a:t>operações de natureza financeira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(partes sociais, derivados, warrants, etc.) – </a:t>
            </a:r>
            <a:r>
              <a:rPr lang="pt-PT" sz="1800" u="sng" dirty="0">
                <a:latin typeface="Arial" panose="020B0604020202020204" pitchFamily="34" charset="0"/>
                <a:cs typeface="Arial" panose="020B0604020202020204" pitchFamily="34" charset="0"/>
              </a:rPr>
              <a:t>podem ser ou não englobados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residentes</a:t>
            </a:r>
          </a:p>
          <a:p>
            <a:pPr marL="354013" lvl="1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Tributação a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 taxa especial (autónoma) de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 mais-valias que não sejam imputáveis a estabelecimento estável relativas a: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alienação onerosa de direitos reais sobre bens imóveis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afetação de bens de quaisquer bens do património particular a atividade empresarial e profissional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cessão onerosa de posições contratuais ou outros inerentes a contratos relativos a bens imóveis</a:t>
            </a:r>
            <a:endParaRPr lang="pt-PT" sz="1800" dirty="0">
              <a:latin typeface="Arial" charset="0"/>
              <a:cs typeface="Arial" charset="0"/>
            </a:endParaRPr>
          </a:p>
          <a:p>
            <a:pPr marL="354013" lvl="1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Não existe possibilidade de opção pelo englobamento</a:t>
            </a:r>
          </a:p>
          <a:p>
            <a:pPr marL="571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904875" y="579399"/>
            <a:ext cx="11149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pt-P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especiais - residente</a:t>
            </a: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72.º, n.º 1, al. c)]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57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02645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09625" y="1400176"/>
            <a:ext cx="11036631" cy="4615614"/>
          </a:xfrm>
        </p:spPr>
        <p:txBody>
          <a:bodyPr>
            <a:normAutofit/>
          </a:bodyPr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percentagem do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saldo negativo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(50%) das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menos-valias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relativas 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Alienação onerosa de direitos reais sobre bens imóveis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Alienação onerosa de propriedade intelectual ou industrial ou experiência adquirida quando o seu transmitente não seja o seu titular originário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Cessão de posições contratuais ou outros direitos inerentes a contratos relativos a bens imóveis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endParaRPr lang="pt-PT" sz="1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saldo negativo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relativo a menos-valias de operações de natureza financeira (partes sociais, derivados, warrants, etc.)</a:t>
            </a:r>
            <a:endParaRPr lang="pt-PT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0" name="CaixaDeTexto 7"/>
          <p:cNvSpPr txBox="1">
            <a:spLocks noChangeArrowheads="1"/>
          </p:cNvSpPr>
          <p:nvPr/>
        </p:nvSpPr>
        <p:spPr bwMode="auto">
          <a:xfrm>
            <a:off x="1797368" y="579756"/>
            <a:ext cx="9926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Dedução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perdas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55.º, n.º 1, </a:t>
            </a:r>
            <a:r>
              <a:rPr lang="pt-P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. c) e d)]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58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CE85F6A-113B-5DAE-8C2E-4F3CE2874394}"/>
              </a:ext>
            </a:extLst>
          </p:cNvPr>
          <p:cNvSpPr/>
          <p:nvPr/>
        </p:nvSpPr>
        <p:spPr>
          <a:xfrm>
            <a:off x="3133725" y="3429000"/>
            <a:ext cx="702945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pode ser reportado aos </a:t>
            </a:r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5 anos </a:t>
            </a:r>
            <a:r>
              <a:rPr lang="pt-PT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seguintes àquele a que respeita, apenas relativamente a rendimentos da categoria G</a:t>
            </a:r>
            <a:endParaRPr lang="pt-PT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F0E11C-CBFC-1487-13C3-4BFC79B0446A}"/>
              </a:ext>
            </a:extLst>
          </p:cNvPr>
          <p:cNvSpPr/>
          <p:nvPr/>
        </p:nvSpPr>
        <p:spPr>
          <a:xfrm rot="10800000" flipV="1">
            <a:off x="3133725" y="5101389"/>
            <a:ext cx="702945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pode ser reportado aos </a:t>
            </a:r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5 anos </a:t>
            </a:r>
            <a:r>
              <a:rPr lang="pt-PT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seguintes àquele a que respeita, quando o sujeito passivo opte pelo englobamento</a:t>
            </a:r>
            <a:endParaRPr lang="pt-PT" b="1" i="1" dirty="0"/>
          </a:p>
        </p:txBody>
      </p:sp>
    </p:spTree>
    <p:extLst>
      <p:ext uri="{BB962C8B-B14F-4D97-AF65-F5344CB8AC3E}">
        <p14:creationId xmlns:p14="http://schemas.microsoft.com/office/powerpoint/2010/main" val="1055820025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66700" y="1645569"/>
            <a:ext cx="1161150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residentes</a:t>
            </a:r>
          </a:p>
          <a:p>
            <a:pPr marL="0" lvl="1">
              <a:spcBef>
                <a:spcPts val="600"/>
              </a:spcBef>
            </a:pP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ganhos provenientes de mais-valias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não estão sujeitos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retenção na fonte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819062" y="565580"/>
            <a:ext cx="10027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Retenção na fonte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 [Art.º 101.º, </a:t>
            </a:r>
            <a:r>
              <a:rPr lang="pt-PT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contrario </a:t>
            </a:r>
            <a:r>
              <a:rPr lang="pt-PT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sensu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59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224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2055814"/>
            <a:ext cx="11480496" cy="41449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São considerados </a:t>
            </a:r>
            <a:r>
              <a:rPr lang="pt-PT" sz="1800" b="1" dirty="0">
                <a:latin typeface="Arial" charset="0"/>
              </a:rPr>
              <a:t>dependentes: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Os filhos, adotados e enteados,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menores </a:t>
            </a:r>
            <a:r>
              <a:rPr lang="pt-PT" sz="1800" dirty="0">
                <a:latin typeface="Arial" charset="0"/>
              </a:rPr>
              <a:t>não emancipados, bem como menores sob tutela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Os filhos, adotados e enteados,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maiores</a:t>
            </a:r>
            <a:r>
              <a:rPr lang="pt-PT" sz="1800" dirty="0">
                <a:latin typeface="Arial" charset="0"/>
              </a:rPr>
              <a:t>, bem como menores sob tutela até à maioridade, que </a:t>
            </a:r>
            <a:r>
              <a:rPr lang="pt-PT" b="1" dirty="0">
                <a:latin typeface="Arial" charset="0"/>
              </a:rPr>
              <a:t>não tenham</a:t>
            </a:r>
            <a:r>
              <a:rPr lang="pt-PT" dirty="0">
                <a:latin typeface="Arial" charset="0"/>
              </a:rPr>
              <a:t> </a:t>
            </a:r>
            <a:r>
              <a:rPr lang="pt-PT" b="1" dirty="0">
                <a:latin typeface="Arial" charset="0"/>
              </a:rPr>
              <a:t>mais de 25 anos</a:t>
            </a:r>
            <a:r>
              <a:rPr lang="pt-PT" sz="1800" dirty="0">
                <a:latin typeface="Arial" charset="0"/>
              </a:rPr>
              <a:t>, nem aufiram rendimentos superiores à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retribuição mínima mensal garantida</a:t>
            </a:r>
            <a:r>
              <a:rPr lang="pt-PT" sz="1800" dirty="0">
                <a:latin typeface="Arial" charset="0"/>
              </a:rPr>
              <a:t> </a:t>
            </a:r>
            <a:r>
              <a:rPr lang="pt-PT" sz="1600" i="1" dirty="0">
                <a:latin typeface="Arial" charset="0"/>
              </a:rPr>
              <a:t>(760 EUR em 2023)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Os filhos, adotados e enteados e os sujeitos a tutela,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maiores, inaptos </a:t>
            </a:r>
            <a:r>
              <a:rPr lang="pt-PT" sz="1800" dirty="0">
                <a:latin typeface="Arial" charset="0"/>
              </a:rPr>
              <a:t>para o trabalho e para angariar meios de subsistência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Os afilhados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civis [Lei 103/2009 e DL 121/2010]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1800" dirty="0">
                <a:latin typeface="Arial" charset="0"/>
              </a:rPr>
              <a:t>A situação pessoal e familiar é aquela que se verificar no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 dia do ano </a:t>
            </a:r>
            <a:r>
              <a:rPr lang="pt-PT" sz="1800" dirty="0">
                <a:latin typeface="Arial" charset="0"/>
              </a:rPr>
              <a:t>a que o imposto respeite</a:t>
            </a:r>
          </a:p>
        </p:txBody>
      </p:sp>
      <p:sp>
        <p:nvSpPr>
          <p:cNvPr id="27651" name="CaixaDeTexto 6"/>
          <p:cNvSpPr txBox="1">
            <a:spLocks noChangeArrowheads="1"/>
          </p:cNvSpPr>
          <p:nvPr/>
        </p:nvSpPr>
        <p:spPr bwMode="auto">
          <a:xfrm>
            <a:off x="1844040" y="549276"/>
            <a:ext cx="97688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Sujeito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passivo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dependentes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13.º, n.º 5]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96097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47775" y="495300"/>
            <a:ext cx="9188107" cy="5073162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CATEGORIA B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Rendimentos empresariais e profissionais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60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389576-9AAE-55D9-E00C-EA29DFD1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038475"/>
            <a:ext cx="2438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7180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4774" y="1633346"/>
            <a:ext cx="11497456" cy="4303374"/>
          </a:xfrm>
        </p:spPr>
        <p:txBody>
          <a:bodyPr>
            <a:normAutofit lnSpcReduction="10000"/>
          </a:bodyPr>
          <a:lstStyle/>
          <a:p>
            <a:pPr marL="352425" lvl="1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Consideram-se </a:t>
            </a:r>
            <a:r>
              <a:rPr lang="pt-PT" sz="2800" b="1" dirty="0">
                <a:latin typeface="Arial" charset="0"/>
              </a:rPr>
              <a:t>rendimentos empresariais </a:t>
            </a:r>
            <a:r>
              <a:rPr lang="pt-PT" sz="1800" dirty="0">
                <a:latin typeface="Arial" charset="0"/>
              </a:rPr>
              <a:t>os decorrentes do exercício de qualquer atividade </a:t>
            </a:r>
            <a:r>
              <a:rPr lang="pt-PT" sz="1800" b="1" dirty="0">
                <a:latin typeface="Arial" charset="0"/>
              </a:rPr>
              <a:t>comercial</a:t>
            </a:r>
            <a:r>
              <a:rPr lang="pt-PT" sz="1800" dirty="0">
                <a:latin typeface="Arial" charset="0"/>
              </a:rPr>
              <a:t>, </a:t>
            </a:r>
            <a:r>
              <a:rPr lang="pt-PT" sz="1800" b="1" dirty="0">
                <a:latin typeface="Arial" charset="0"/>
              </a:rPr>
              <a:t>industrial</a:t>
            </a:r>
            <a:r>
              <a:rPr lang="pt-PT" sz="1800" dirty="0">
                <a:latin typeface="Arial" charset="0"/>
              </a:rPr>
              <a:t>, </a:t>
            </a:r>
            <a:r>
              <a:rPr lang="pt-PT" sz="1800" b="1" dirty="0">
                <a:latin typeface="Arial" charset="0"/>
              </a:rPr>
              <a:t>agrícola</a:t>
            </a:r>
            <a:r>
              <a:rPr lang="pt-PT" sz="1800" dirty="0">
                <a:latin typeface="Arial" charset="0"/>
              </a:rPr>
              <a:t>, </a:t>
            </a:r>
            <a:r>
              <a:rPr lang="pt-PT" sz="1800" b="1" dirty="0">
                <a:latin typeface="Arial" charset="0"/>
              </a:rPr>
              <a:t>silvícola</a:t>
            </a:r>
            <a:r>
              <a:rPr lang="pt-PT" sz="1800" dirty="0">
                <a:latin typeface="Arial" charset="0"/>
              </a:rPr>
              <a:t> ou </a:t>
            </a:r>
            <a:r>
              <a:rPr lang="pt-PT" sz="1800" b="1" dirty="0">
                <a:latin typeface="Arial" charset="0"/>
              </a:rPr>
              <a:t>pecuária</a:t>
            </a:r>
          </a:p>
          <a:p>
            <a:pPr marL="352425" lvl="1" indent="-352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Consideram-se </a:t>
            </a:r>
            <a:r>
              <a:rPr lang="pt-PT" sz="2800" u="sng" dirty="0">
                <a:latin typeface="Arial" charset="0"/>
              </a:rPr>
              <a:t>atividades comerciais e industriais</a:t>
            </a:r>
            <a:r>
              <a:rPr lang="pt-PT" sz="1800" dirty="0">
                <a:latin typeface="Arial" charset="0"/>
              </a:rPr>
              <a:t>, designadamente</a:t>
            </a:r>
          </a:p>
          <a:p>
            <a:pPr marL="1077913" lvl="2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347788" algn="l"/>
              </a:tabLst>
            </a:pPr>
            <a:r>
              <a:rPr lang="pt-PT" sz="1800" dirty="0">
                <a:latin typeface="Arial" charset="0"/>
              </a:rPr>
              <a:t>a) Compra e venda</a:t>
            </a:r>
          </a:p>
          <a:p>
            <a:pPr marL="903288" lvl="2" indent="-188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………………………</a:t>
            </a:r>
          </a:p>
          <a:p>
            <a:pPr marL="903288" lvl="2" indent="-188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f) Construção civil</a:t>
            </a:r>
          </a:p>
          <a:p>
            <a:pPr marL="903288" lvl="2" indent="-188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g) Urbanística e exploração de loteamentos</a:t>
            </a:r>
          </a:p>
          <a:p>
            <a:pPr marL="903288" lvl="2" indent="-188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h) Hotelaria, restauração e bebidas, venda ou exploração de </a:t>
            </a:r>
            <a:r>
              <a:rPr lang="pt-PT" sz="1800" i="1" dirty="0">
                <a:latin typeface="Arial" charset="0"/>
              </a:rPr>
              <a:t>time </a:t>
            </a:r>
            <a:r>
              <a:rPr lang="pt-PT" sz="1800" i="1" dirty="0" err="1">
                <a:latin typeface="Arial" charset="0"/>
              </a:rPr>
              <a:t>sharing</a:t>
            </a:r>
            <a:endParaRPr lang="pt-PT" sz="1800" i="1" dirty="0">
              <a:latin typeface="Arial" charset="0"/>
            </a:endParaRPr>
          </a:p>
          <a:p>
            <a:pPr marL="903288" lvl="2" indent="-188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……………………...</a:t>
            </a:r>
          </a:p>
          <a:p>
            <a:pPr marL="903288" lvl="2" indent="-1889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</a:rPr>
              <a:t>n) </a:t>
            </a:r>
            <a:r>
              <a:rPr lang="pt-PT" sz="1800" u="sng" dirty="0">
                <a:latin typeface="Arial" charset="0"/>
              </a:rPr>
              <a:t>Arrendamento quando haja opção pela tributação nesta categoria </a:t>
            </a:r>
            <a:r>
              <a:rPr lang="pt-PT" sz="1800" dirty="0">
                <a:latin typeface="Arial" charset="0"/>
              </a:rPr>
              <a:t>– atividade CAE 68200 “arrendamento de bens imobiliários”</a:t>
            </a:r>
          </a:p>
        </p:txBody>
      </p:sp>
      <p:sp>
        <p:nvSpPr>
          <p:cNvPr id="68611" name="CaixaDeTexto 6"/>
          <p:cNvSpPr txBox="1">
            <a:spLocks noChangeArrowheads="1"/>
          </p:cNvSpPr>
          <p:nvPr/>
        </p:nvSpPr>
        <p:spPr bwMode="auto">
          <a:xfrm>
            <a:off x="1814066" y="628892"/>
            <a:ext cx="8563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Incidência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  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3.º, n.º 1, al. a) e art.º 4.º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61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1805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35613"/>
            <a:ext cx="11527436" cy="4179033"/>
          </a:xfrm>
        </p:spPr>
        <p:txBody>
          <a:bodyPr/>
          <a:lstStyle/>
          <a:p>
            <a:pPr marL="354013" lvl="1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Consideram-se </a:t>
            </a:r>
            <a:r>
              <a:rPr lang="pt-PT" sz="2800" b="1" dirty="0">
                <a:latin typeface="Arial" charset="0"/>
              </a:rPr>
              <a:t>rendimentos profissionais</a:t>
            </a:r>
            <a:endParaRPr lang="pt-PT" sz="2800" dirty="0">
              <a:latin typeface="Arial" charset="0"/>
            </a:endParaRPr>
          </a:p>
          <a:p>
            <a:pPr marL="811213" lvl="2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800" dirty="0">
                <a:latin typeface="Arial" charset="0"/>
              </a:rPr>
              <a:t>Os decorrentes do exercício </a:t>
            </a:r>
            <a:r>
              <a:rPr lang="pt-PT" sz="2400" b="1" dirty="0">
                <a:latin typeface="Arial" charset="0"/>
              </a:rPr>
              <a:t>por conta própria </a:t>
            </a:r>
            <a:r>
              <a:rPr lang="pt-PT" sz="1800" dirty="0">
                <a:latin typeface="Arial" charset="0"/>
              </a:rPr>
              <a:t>de qualquer atividade de </a:t>
            </a:r>
            <a:r>
              <a:rPr lang="pt-PT" sz="2400" b="1" dirty="0">
                <a:latin typeface="Arial" charset="0"/>
              </a:rPr>
              <a:t>prestação de serviços</a:t>
            </a:r>
            <a:r>
              <a:rPr lang="pt-PT" sz="1800" dirty="0">
                <a:latin typeface="Arial" charset="0"/>
              </a:rPr>
              <a:t>, incluindo as de caráter científico, artístico ou técnico qualquer que seja a sua natureza (tabela anexa ao CIRS)</a:t>
            </a:r>
          </a:p>
          <a:p>
            <a:pPr marL="811213" lvl="2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800" dirty="0">
                <a:latin typeface="Arial" charset="0"/>
              </a:rPr>
              <a:t>Provenientes da </a:t>
            </a:r>
            <a:r>
              <a:rPr lang="pt-PT" sz="2400" b="1" dirty="0">
                <a:latin typeface="Arial" charset="0"/>
              </a:rPr>
              <a:t>propriedade intelectual </a:t>
            </a:r>
            <a:r>
              <a:rPr lang="pt-PT" sz="1800" dirty="0">
                <a:latin typeface="Arial" charset="0"/>
              </a:rPr>
              <a:t>(direitos de autor ou conexos) ou industrial ou da prestação de informações respeitantes a uma experiência adquirida no setor industrial, comercial ou científico, quando auferidos pelo seu </a:t>
            </a:r>
            <a:r>
              <a:rPr lang="pt-PT" sz="2800" b="1" dirty="0">
                <a:latin typeface="Arial" charset="0"/>
              </a:rPr>
              <a:t>titular originário</a:t>
            </a:r>
          </a:p>
          <a:p>
            <a:pPr marL="354013" lvl="1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………………………………….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</p:txBody>
      </p:sp>
      <p:sp>
        <p:nvSpPr>
          <p:cNvPr id="68611" name="CaixaDeTexto 6"/>
          <p:cNvSpPr txBox="1">
            <a:spLocks noChangeArrowheads="1"/>
          </p:cNvSpPr>
          <p:nvPr/>
        </p:nvSpPr>
        <p:spPr bwMode="auto">
          <a:xfrm>
            <a:off x="1758933" y="565823"/>
            <a:ext cx="8477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Incidência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  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3.º, n.º 1, al. b) e c)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62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20775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2019971"/>
            <a:ext cx="11512446" cy="3958798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Consideram-se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ainda englobados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nesta categoria os seguintes rendimentos imputáveis a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atividades geradoras de rendimentos empresariais e profissionais:</a:t>
            </a: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83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400" b="1" dirty="0">
                <a:latin typeface="Arial" charset="0"/>
              </a:rPr>
              <a:t>Rendimentos prediais </a:t>
            </a:r>
          </a:p>
          <a:p>
            <a:pPr marL="73183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400" b="1" dirty="0">
                <a:latin typeface="Arial" charset="0"/>
              </a:rPr>
              <a:t>Rendimentos de capitais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Mais-valias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………………………..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Os provenientes da prática de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atos isolados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– os que não resultem de uma prática previsível ou reiterada</a:t>
            </a:r>
          </a:p>
          <a:p>
            <a:pPr marL="0" indent="0"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68611" name="CaixaDeTexto 6"/>
          <p:cNvSpPr txBox="1">
            <a:spLocks noChangeArrowheads="1"/>
          </p:cNvSpPr>
          <p:nvPr/>
        </p:nvSpPr>
        <p:spPr bwMode="auto">
          <a:xfrm>
            <a:off x="1750039" y="561495"/>
            <a:ext cx="101071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Extensão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do conceito de rendimentos empresariais e profissionais 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3.º, n.ºs 2 e 3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63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29483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04850" y="1590676"/>
            <a:ext cx="11137380" cy="4905374"/>
          </a:xfrm>
        </p:spPr>
        <p:txBody>
          <a:bodyPr>
            <a:normAutofit fontScale="77500" lnSpcReduction="20000"/>
          </a:bodyPr>
          <a:lstStyle/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446088" algn="l"/>
              </a:tabLst>
            </a:pPr>
            <a:r>
              <a:rPr lang="pt-P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Regime simplificado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‒"/>
            </a:pPr>
            <a:r>
              <a:rPr lang="pt-PT" sz="1900" dirty="0">
                <a:latin typeface="Arial" charset="0"/>
              </a:rPr>
              <a:t>Aplicável a todos os sujeitos passivos que </a:t>
            </a:r>
            <a:r>
              <a:rPr lang="pt-PT" b="1" dirty="0">
                <a:latin typeface="Arial" charset="0"/>
              </a:rPr>
              <a:t>não tenham ultrapassado</a:t>
            </a:r>
            <a:r>
              <a:rPr lang="pt-PT" dirty="0">
                <a:latin typeface="Arial" charset="0"/>
              </a:rPr>
              <a:t> </a:t>
            </a:r>
            <a:r>
              <a:rPr lang="pt-PT" sz="1900" dirty="0">
                <a:latin typeface="Arial" charset="0"/>
              </a:rPr>
              <a:t>no período imediatamente anterior um montante anual líquido de </a:t>
            </a:r>
            <a:r>
              <a:rPr lang="pt-PT" b="1" dirty="0">
                <a:latin typeface="Arial" charset="0"/>
              </a:rPr>
              <a:t>€ 200 000 </a:t>
            </a:r>
            <a:r>
              <a:rPr lang="pt-PT" sz="1900" dirty="0">
                <a:latin typeface="Arial" charset="0"/>
              </a:rPr>
              <a:t>nesta categoria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‒"/>
            </a:pPr>
            <a:r>
              <a:rPr lang="pt-PT" sz="1900" dirty="0">
                <a:latin typeface="Arial" charset="0"/>
              </a:rPr>
              <a:t>Sujeitos passivos abrangidos por este regime podem </a:t>
            </a:r>
            <a:r>
              <a:rPr lang="pt-PT" sz="3100" b="1" dirty="0">
                <a:latin typeface="Arial" charset="0"/>
              </a:rPr>
              <a:t>optar</a:t>
            </a:r>
            <a:r>
              <a:rPr lang="pt-PT" sz="3100" dirty="0">
                <a:latin typeface="Arial" charset="0"/>
              </a:rPr>
              <a:t> </a:t>
            </a:r>
            <a:r>
              <a:rPr lang="pt-PT" sz="1900" dirty="0">
                <a:latin typeface="Arial" charset="0"/>
              </a:rPr>
              <a:t>pela determinação dos rendimentos com </a:t>
            </a:r>
            <a:r>
              <a:rPr lang="pt-PT" sz="2300" b="1" dirty="0">
                <a:latin typeface="Arial" charset="0"/>
              </a:rPr>
              <a:t>base na contabilidade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Regime de contabilidade organizada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900" dirty="0">
                <a:latin typeface="Arial" charset="0"/>
                <a:cs typeface="Arial" charset="0"/>
              </a:rPr>
              <a:t>Aplicável aos </a:t>
            </a:r>
            <a:r>
              <a:rPr lang="pt-PT" sz="3100" b="1" dirty="0">
                <a:latin typeface="Arial" charset="0"/>
                <a:cs typeface="Arial" charset="0"/>
              </a:rPr>
              <a:t>restantes contribuintes </a:t>
            </a:r>
            <a:r>
              <a:rPr lang="pt-PT" sz="1900" dirty="0">
                <a:latin typeface="Arial" charset="0"/>
                <a:cs typeface="Arial" charset="0"/>
              </a:rPr>
              <a:t>que não se enquadrem no regime simplificado</a:t>
            </a:r>
          </a:p>
          <a:p>
            <a:pPr marL="903288" lvl="1" indent="-4460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900" dirty="0">
                <a:latin typeface="Arial" charset="0"/>
                <a:cs typeface="Arial" charset="0"/>
              </a:rPr>
              <a:t>Rendimento determinado de acordo com as regras do </a:t>
            </a:r>
            <a:r>
              <a:rPr lang="pt-PT" sz="3100" b="1" dirty="0">
                <a:latin typeface="Arial" charset="0"/>
                <a:cs typeface="Arial" charset="0"/>
              </a:rPr>
              <a:t>Código do IRC </a:t>
            </a:r>
            <a:r>
              <a:rPr lang="pt-PT" sz="1900" dirty="0">
                <a:latin typeface="Arial" charset="0"/>
                <a:cs typeface="Arial" charset="0"/>
              </a:rPr>
              <a:t>com as adaptações do Código do IRS</a:t>
            </a:r>
          </a:p>
          <a:p>
            <a:pPr marL="3635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Atos isolados </a:t>
            </a:r>
          </a:p>
          <a:p>
            <a:pPr marL="820738" lvl="2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/>
            </a:pPr>
            <a:r>
              <a:rPr lang="pt-PT" sz="1900" dirty="0">
                <a:latin typeface="Arial" charset="0"/>
                <a:cs typeface="Arial" charset="0"/>
              </a:rPr>
              <a:t>Aplicam-se as regras do </a:t>
            </a:r>
            <a:r>
              <a:rPr lang="pt-PT" sz="2600" b="1" dirty="0">
                <a:latin typeface="Arial" charset="0"/>
                <a:cs typeface="Arial" charset="0"/>
              </a:rPr>
              <a:t>regime simplificado </a:t>
            </a:r>
            <a:r>
              <a:rPr lang="pt-PT" sz="1900" dirty="0">
                <a:latin typeface="Arial" charset="0"/>
                <a:cs typeface="Arial" charset="0"/>
              </a:rPr>
              <a:t>ou de </a:t>
            </a:r>
            <a:r>
              <a:rPr lang="pt-PT" sz="2600" b="1" dirty="0">
                <a:latin typeface="Arial" charset="0"/>
                <a:cs typeface="Arial" charset="0"/>
              </a:rPr>
              <a:t>contabilidade organizada </a:t>
            </a:r>
            <a:r>
              <a:rPr lang="pt-PT" sz="1900" dirty="0">
                <a:latin typeface="Arial" charset="0"/>
                <a:cs typeface="Arial" charset="0"/>
              </a:rPr>
              <a:t>devidamente adaptados </a:t>
            </a:r>
          </a:p>
          <a:p>
            <a:pPr marL="820738" lvl="2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/>
            </a:pPr>
            <a:r>
              <a:rPr lang="pt-PT" sz="1900" dirty="0">
                <a:latin typeface="Arial" charset="0"/>
              </a:rPr>
              <a:t>Admite-se a ocorrência de mais de um ato isolado por ano, mas tendo sempre subjacente a sua natureza </a:t>
            </a:r>
            <a:r>
              <a:rPr lang="pt-PT" sz="2300" b="1" dirty="0">
                <a:latin typeface="Arial" charset="0"/>
              </a:rPr>
              <a:t>esporádica</a:t>
            </a:r>
            <a:r>
              <a:rPr lang="pt-PT" sz="1900" dirty="0">
                <a:latin typeface="Arial" charset="0"/>
              </a:rPr>
              <a:t>, </a:t>
            </a:r>
            <a:r>
              <a:rPr lang="pt-PT" sz="2300" b="1" dirty="0">
                <a:latin typeface="Arial" charset="0"/>
              </a:rPr>
              <a:t>eventual</a:t>
            </a:r>
            <a:r>
              <a:rPr lang="pt-PT" sz="1900" dirty="0">
                <a:latin typeface="Arial" charset="0"/>
              </a:rPr>
              <a:t> ou </a:t>
            </a:r>
            <a:r>
              <a:rPr lang="pt-PT" sz="2300" b="1" dirty="0">
                <a:latin typeface="Arial" charset="0"/>
              </a:rPr>
              <a:t>imprevista</a:t>
            </a:r>
            <a:r>
              <a:rPr lang="pt-PT" sz="1900" dirty="0">
                <a:latin typeface="Arial" charset="0"/>
              </a:rPr>
              <a:t> - sem prévia intenção do exercício de uma atividade</a:t>
            </a:r>
          </a:p>
          <a:p>
            <a:pPr marL="820738" lvl="2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/>
            </a:pPr>
            <a:r>
              <a:rPr lang="pt-PT" sz="1900" dirty="0">
                <a:latin typeface="Arial" charset="0"/>
              </a:rPr>
              <a:t>Não estão subordinados a qualquer valor</a:t>
            </a:r>
          </a:p>
          <a:p>
            <a:pPr marL="3635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PT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800225" y="252411"/>
            <a:ext cx="1004200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Formas de determinação dos rendimentos  </a:t>
            </a:r>
          </a:p>
          <a:p>
            <a:pPr marL="0" lvl="1"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28.º, 30.º e 32.º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64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4778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47875"/>
            <a:ext cx="11236656" cy="3954719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rendimento a englobar e a tributar nos termos gerais obtém-se pela aplicação dos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seguintes coeficientes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303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- vendas de mercadorias e produtos e atividades hoteleiras, restauração e bebidas</a:t>
            </a:r>
            <a:endParaRPr lang="pt-P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03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0,75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- rendimentos das atividades profissionais constantes da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Tabela do art.º 151.º</a:t>
            </a:r>
          </a:p>
          <a:p>
            <a:pPr marL="12303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0,35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- Rendimentos de prestação de serviços não previstos na Tabela</a:t>
            </a:r>
          </a:p>
          <a:p>
            <a:pPr marL="12303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………………….</a:t>
            </a:r>
          </a:p>
          <a:p>
            <a:pPr marL="12303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0,95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 - Resultado positivo de rendimentos prediais</a:t>
            </a:r>
          </a:p>
          <a:p>
            <a:pPr marL="12303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0,95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- Resultado positivo das mais e menos-valias e restantes incrementos patrimoniais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pt-PT" sz="1800" dirty="0">
              <a:latin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804071" y="543480"/>
            <a:ext cx="9596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Determinação do rendimento tributável – regime simplificado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31.º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pt-PT" sz="3200" u="sng" dirty="0"/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65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95473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771650"/>
            <a:ext cx="11480497" cy="4523641"/>
          </a:xfrm>
        </p:spPr>
        <p:txBody>
          <a:bodyPr>
            <a:normAutofit/>
          </a:bodyPr>
          <a:lstStyle/>
          <a:p>
            <a:pPr marL="358775" lvl="1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aplicação direta dos coeficientes relativos aos rendimentos das atividades profissionais previstas na Tabela do art.º 151.º e de outras prestações de serviços está 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parcialmente condicionada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à verificação de despesas e encargos efetivamente suportados </a:t>
            </a:r>
          </a:p>
          <a:p>
            <a:pPr marL="358775" lvl="1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despesas e encargos comprovados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que entram para a fórmula de cálculo são: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Montante de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dedução específica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aplicada aos rendimentos do trabalho dependente [artigo 25.º, n.º 1, al. a)] ou as contribuições sociais obrigatórias se superiores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Despesas com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pessoal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encargos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Rendas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 imóveis afetas à atividade empresarial ou profissional (25% se parcialmente afetos)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1,5% (ou 4% se hotelaria ou alojamento local) do valor patrimonial tributário dos imóveis afetos à atividade empresarial ou profissional (25% se parcialmente afetos)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Outras despesas com a aquisição de bens e prestações de serviços relacionadas com a atividade (25% se parcialmente afetos)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……………………….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t-PT" sz="1800" dirty="0">
              <a:latin typeface="Arial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66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804071" y="543480"/>
            <a:ext cx="9596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Determinação do rendimento tributável – regime simplificado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31.º, n.º 13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pt-PT" sz="3200" u="sng" dirty="0"/>
          </a:p>
        </p:txBody>
      </p:sp>
    </p:spTree>
    <p:extLst>
      <p:ext uri="{BB962C8B-B14F-4D97-AF65-F5344CB8AC3E}">
        <p14:creationId xmlns:p14="http://schemas.microsoft.com/office/powerpoint/2010/main" val="129200940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5744" y="1514476"/>
            <a:ext cx="11500513" cy="4780816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de cálculo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5725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Rendimento coletável = Rendimento bruto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 75% + </a:t>
            </a:r>
          </a:p>
          <a:p>
            <a:pPr marL="85725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+ Diferença positiva [Rendimento bruto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 15% – (4.104 + Despesas e encargos comprovados)]</a:t>
            </a:r>
          </a:p>
          <a:p>
            <a:pPr marL="85725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  <a:p>
            <a:pPr marL="85725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Rendimentos: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€ 20 000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obtidos no exercício de uma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atividade independente</a:t>
            </a:r>
          </a:p>
          <a:p>
            <a:pPr marL="85725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Rendimento coletável =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Rendimento bruto x 0,75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Diferença positiva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[Rendimento bruto x 15% – (4.104 + Despesas comprovadas)] </a:t>
            </a:r>
          </a:p>
          <a:p>
            <a:pPr marL="85725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= 20.000 x 0,75 + Diferença positiva de [(20.000 x 15% - (4.104 - 0)] = 15.000 + 0 =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15.000</a:t>
            </a:r>
          </a:p>
          <a:p>
            <a:pPr>
              <a:spcBef>
                <a:spcPts val="600"/>
              </a:spcBef>
            </a:pPr>
            <a:endParaRPr lang="pt-PT" sz="1800" dirty="0">
              <a:latin typeface="Arial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67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323833" y="252411"/>
            <a:ext cx="101052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 profissionais - determinação do rendimento tributável – regime simplificado 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[Art.º 31.º, n.º 13]</a:t>
            </a:r>
            <a:endParaRPr lang="pt-PT" sz="2400" u="sng" dirty="0"/>
          </a:p>
        </p:txBody>
      </p:sp>
    </p:spTree>
    <p:extLst>
      <p:ext uri="{BB962C8B-B14F-4D97-AF65-F5344CB8AC3E}">
        <p14:creationId xmlns:p14="http://schemas.microsoft.com/office/powerpoint/2010/main" val="102440372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04850" y="1781175"/>
            <a:ext cx="11203336" cy="4419601"/>
          </a:xfrm>
        </p:spPr>
        <p:txBody>
          <a:bodyPr/>
          <a:lstStyle/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Apenas se consideram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rendimentos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relativos a bens ou valores que estejam:</a:t>
            </a:r>
          </a:p>
          <a:p>
            <a:pPr marL="820738" lvl="2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reconhecidos no ativo da empresa individual do sujeito passivo ou</a:t>
            </a:r>
          </a:p>
          <a:p>
            <a:pPr marL="820738" lvl="2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afetos às suas atividades empresariais ou profissionais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Aplicam-se as regras do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Código do IRC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com as devidas adaptações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Não são dedutíveis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para efeito de determinação do rendimento</a:t>
            </a:r>
          </a:p>
          <a:p>
            <a:pPr marL="820738" lvl="2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remunerações dos titulares de rendimentos e outras prestações remuneratórias (ajudas de custo, utilização de viatura própria no serviço da atividade, subsídios de refeição e outras)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Limitações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na dedução de encargos com</a:t>
            </a:r>
          </a:p>
          <a:p>
            <a:pPr marL="78898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viaturas afetas ao exercício da atividade [Portaria 1041/2001]</a:t>
            </a:r>
          </a:p>
          <a:p>
            <a:pPr marL="78898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imóvel destinado a habitação quando parte seja afeto a atividade empresarial e profissional – não podem ultrapassar 25%</a:t>
            </a:r>
          </a:p>
          <a:p>
            <a:pPr marL="788988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atividade conjunta com outros profissionais - rateio de acordo com a respetiva utilização</a:t>
            </a:r>
          </a:p>
          <a:p>
            <a:pPr marL="788988"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endParaRPr lang="pt-PT" sz="1800" dirty="0">
              <a:latin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11421" y="515812"/>
            <a:ext cx="101348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Determinação do rendimento tributável - regime de contabilidade organizada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29.º, 32.º e 33.º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68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06612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2026316"/>
            <a:ext cx="11480497" cy="4268975"/>
          </a:xfrm>
        </p:spPr>
        <p:txBody>
          <a:bodyPr>
            <a:normAutofit/>
          </a:bodyPr>
          <a:lstStyle/>
          <a:p>
            <a:pPr marL="358775" lvl="1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Caso os rendimentos resultem de serviços prestados a 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uma única entidade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, o sujeito passivo pode optar por tributar os seus rendimentos segundo as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regras da categoria A </a:t>
            </a:r>
          </a:p>
          <a:p>
            <a:pPr marL="815975" lvl="2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determinação do rendimento líquido de acordo com o disposto no </a:t>
            </a:r>
            <a:r>
              <a:rPr lang="pt-P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artigo 25º do CIRS</a:t>
            </a:r>
          </a:p>
          <a:p>
            <a:pPr marL="6858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pt-PT" sz="1800" dirty="0">
              <a:latin typeface="Arial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69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238250" y="171450"/>
            <a:ext cx="101622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Determinação do rendimento tributável – opção pela aplicação das regras da </a:t>
            </a:r>
            <a:r>
              <a:rPr lang="pt-PT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28.º, n.º 8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pt-PT" sz="3200" u="sng" dirty="0"/>
          </a:p>
        </p:txBody>
      </p:sp>
    </p:spTree>
    <p:extLst>
      <p:ext uri="{BB962C8B-B14F-4D97-AF65-F5344CB8AC3E}">
        <p14:creationId xmlns:p14="http://schemas.microsoft.com/office/powerpoint/2010/main" val="4949131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89089" y="1651001"/>
            <a:ext cx="11480497" cy="45497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PT" sz="1800" dirty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PT" dirty="0">
                <a:latin typeface="Arial" charset="0"/>
              </a:rPr>
              <a:t>A aplicação do regime ocorre quando os sujeitos passivos: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PT" sz="1800" dirty="0"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2000" dirty="0">
                <a:latin typeface="Arial" charset="0"/>
              </a:rPr>
              <a:t>Durante o período de tributação invoquem a existência de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união de facto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2000" dirty="0">
                <a:latin typeface="Arial" charset="0"/>
              </a:rPr>
              <a:t>Apresentem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identidade de domicilio fiscal </a:t>
            </a:r>
            <a:r>
              <a:rPr lang="pt-PT" sz="2000" dirty="0">
                <a:latin typeface="Arial" charset="0"/>
              </a:rPr>
              <a:t>durante o período exigido pela lei (</a:t>
            </a:r>
            <a:r>
              <a:rPr lang="pt-PT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 de 2 anos</a:t>
            </a:r>
            <a:r>
              <a:rPr lang="pt-PT" sz="2000" dirty="0">
                <a:latin typeface="Arial" charset="0"/>
              </a:rPr>
              <a:t>) para verificação dos pressupostos da união de facto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000" b="1" dirty="0">
                <a:latin typeface="Arial" charset="0"/>
              </a:rPr>
              <a:t>Lei n.º 7/2001, de 11/5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pt-PT" sz="2000" dirty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PT" sz="1800" dirty="0">
              <a:latin typeface="Arial" charset="0"/>
            </a:endParaRPr>
          </a:p>
        </p:txBody>
      </p:sp>
      <p:sp>
        <p:nvSpPr>
          <p:cNvPr id="29699" name="CaixaDeTexto 6"/>
          <p:cNvSpPr txBox="1">
            <a:spLocks noChangeArrowheads="1"/>
          </p:cNvSpPr>
          <p:nvPr/>
        </p:nvSpPr>
        <p:spPr bwMode="auto">
          <a:xfrm>
            <a:off x="1782128" y="549276"/>
            <a:ext cx="8870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Uniões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facto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14.º]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5922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76443"/>
            <a:ext cx="11512446" cy="40669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 líquido negativo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apurado na categoria B é dedutível nas seguintes condições: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perdas são reportáveis aos </a:t>
            </a:r>
            <a:r>
              <a:rPr lang="pt-PT" b="1" u="sng" dirty="0">
                <a:latin typeface="Arial" panose="020B0604020202020204" pitchFamily="34" charset="0"/>
                <a:cs typeface="Arial" panose="020B0604020202020204" pitchFamily="34" charset="0"/>
              </a:rPr>
              <a:t>12 anos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seguintes àquele a que respeitam </a:t>
            </a:r>
          </a:p>
          <a:p>
            <a:pPr marL="4000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    [de harmonia com a parte aplicável do Art.º 52.º do CIRC]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Só pode ser deduzido aos rendimentos líquidos positivos da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mesma categoria </a:t>
            </a:r>
          </a:p>
          <a:p>
            <a:pPr marL="6858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……………………….</a:t>
            </a:r>
          </a:p>
          <a:p>
            <a:pPr marL="627063" lvl="1" indent="-227013">
              <a:spcBef>
                <a:spcPts val="6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  <a:cs typeface="Arial" charset="0"/>
            </a:endParaRPr>
          </a:p>
          <a:p>
            <a:pPr marL="627063" lvl="1" indent="-227013">
              <a:spcBef>
                <a:spcPts val="600"/>
              </a:spcBef>
              <a:buFont typeface="Wingdings" pitchFamily="2" charset="2"/>
              <a:buChar char="§"/>
            </a:pPr>
            <a:endParaRPr lang="pt-PT" sz="2000" dirty="0">
              <a:latin typeface="Arial" charset="0"/>
              <a:cs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819063" y="592052"/>
            <a:ext cx="8563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Dedução de perdas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55.º, n.º 1, al. a)]</a:t>
            </a:r>
          </a:p>
        </p:txBody>
      </p:sp>
      <p:sp>
        <p:nvSpPr>
          <p:cNvPr id="4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70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69503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752475" y="1381125"/>
            <a:ext cx="1109378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</a:p>
          <a:p>
            <a:pPr marL="714375" lvl="1" indent="-350838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Entidades devedoras de rendimentos sujeitos a retenções na fonte que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disponham de contabilidade organizada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são obrigadas no ato do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pagamento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ou da sua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colocação à disposição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 deduzir-lhes as importâncias correspondentes à aplicação das taxas por conta do imposto respeitante ao ano em que esses atos ocorrem</a:t>
            </a:r>
          </a:p>
          <a:p>
            <a:pPr marL="742950" lvl="1" indent="-379413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taxas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aplicáveis são: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16,5%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- rendimentos de propriedade intelectual (direitos de autor e conexos) e industrial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 - para rendimentos decorrentes de atividades profissionais especificamente previstas na Tabela referida no art.º 151.º CIRS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11,5%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para rendimentos auferidos  no exercício por conta própria de qualquer atividade de prestação de serviços e atos isolados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incluídos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Tabela do art.º 151.º CIRS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- para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rendimentos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prediais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residentes</a:t>
            </a:r>
          </a:p>
          <a:p>
            <a:pPr marL="714375" lvl="2" indent="-350838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Retenção a título definitivo à taxa liberatória de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819062" y="572636"/>
            <a:ext cx="9657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Retenção na fonte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Art.º 101.º e 71.º, n.º 4, al. a)]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71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7472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65759" y="2058130"/>
            <a:ext cx="114804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Os pagamentos em montante anual 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 ao limite para efeitos de enquadramento no Regime de Isenção de IVA (</a:t>
            </a:r>
            <a:r>
              <a:rPr lang="pt-PT" sz="3200" dirty="0" err="1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º 53º, nº 1 do CIVA) estão dispensados de retenção na fonte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782811" y="508333"/>
            <a:ext cx="9692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Retenções na fonte – Dispensa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Arts.º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101-B e D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72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39635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38859" y="1493839"/>
            <a:ext cx="8624341" cy="4053521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-177800" algn="ctr">
              <a:spcBef>
                <a:spcPct val="0"/>
              </a:spcBef>
              <a:buNone/>
            </a:pPr>
            <a:endParaRPr lang="pt-PT" sz="4000" dirty="0"/>
          </a:p>
          <a:p>
            <a:pPr marL="0" indent="-177800" algn="ctr">
              <a:spcBef>
                <a:spcPct val="0"/>
              </a:spcBef>
              <a:buNone/>
            </a:pP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TAXAS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73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4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56540"/>
              </p:ext>
            </p:extLst>
          </p:nvPr>
        </p:nvGraphicFramePr>
        <p:xfrm>
          <a:off x="695183" y="928208"/>
          <a:ext cx="9813858" cy="4848775"/>
        </p:xfrm>
        <a:graphic>
          <a:graphicData uri="http://schemas.openxmlformats.org/drawingml/2006/table">
            <a:tbl>
              <a:tblPr/>
              <a:tblGrid>
                <a:gridCol w="487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Rendimento coletável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(em euros)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(em percentagens)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0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(A)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Média (B)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Até 7 479</a:t>
                      </a:r>
                      <a:endParaRPr kumimoji="0" 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14,500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7 479 até 11 284</a:t>
                      </a:r>
                      <a:endParaRPr kumimoji="0" 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16,692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11 284 até 15 992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19,579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15 992 até 20 700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21,608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20 700 até 26 355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24,482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26 355 até 38 632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28,460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38 632 até 50 483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31,991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0081" name="CaixaDeTexto 7"/>
          <p:cNvSpPr txBox="1">
            <a:spLocks noChangeArrowheads="1"/>
          </p:cNvSpPr>
          <p:nvPr/>
        </p:nvSpPr>
        <p:spPr bwMode="auto">
          <a:xfrm>
            <a:off x="714092" y="95251"/>
            <a:ext cx="9670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gerais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progressivas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68.º CIRS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74</a:t>
            </a:fld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EDDF287-78AD-0A4D-4C2A-8BC8D93D9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32636"/>
              </p:ext>
            </p:extLst>
          </p:nvPr>
        </p:nvGraphicFramePr>
        <p:xfrm>
          <a:off x="714091" y="5474565"/>
          <a:ext cx="9813858" cy="904875"/>
        </p:xfrm>
        <a:graphic>
          <a:graphicData uri="http://schemas.openxmlformats.org/drawingml/2006/table">
            <a:tbl>
              <a:tblPr/>
              <a:tblGrid>
                <a:gridCol w="4865457">
                  <a:extLst>
                    <a:ext uri="{9D8B030D-6E8A-4147-A177-3AD203B41FA5}">
                      <a16:colId xmlns:a16="http://schemas.microsoft.com/office/drawing/2014/main" val="1880901673"/>
                    </a:ext>
                  </a:extLst>
                </a:gridCol>
                <a:gridCol w="2652041">
                  <a:extLst>
                    <a:ext uri="{9D8B030D-6E8A-4147-A177-3AD203B41FA5}">
                      <a16:colId xmlns:a16="http://schemas.microsoft.com/office/drawing/2014/main" val="2531017499"/>
                    </a:ext>
                  </a:extLst>
                </a:gridCol>
                <a:gridCol w="2296360">
                  <a:extLst>
                    <a:ext uri="{9D8B030D-6E8A-4147-A177-3AD203B41FA5}">
                      <a16:colId xmlns:a16="http://schemas.microsoft.com/office/drawing/2014/main" val="3366206485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50 483 até 78 834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Superior a 78 834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45, 00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36,669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405496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8125488-7F25-90BC-6561-05542B99F1FE}"/>
              </a:ext>
            </a:extLst>
          </p:cNvPr>
          <p:cNvSpPr txBox="1"/>
          <p:nvPr/>
        </p:nvSpPr>
        <p:spPr>
          <a:xfrm>
            <a:off x="6410326" y="5776983"/>
            <a:ext cx="100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48,00</a:t>
            </a:r>
          </a:p>
        </p:txBody>
      </p:sp>
    </p:spTree>
    <p:extLst>
      <p:ext uri="{BB962C8B-B14F-4D97-AF65-F5344CB8AC3E}">
        <p14:creationId xmlns:p14="http://schemas.microsoft.com/office/powerpoint/2010/main" val="112969876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484314"/>
            <a:ext cx="11480497" cy="4357687"/>
          </a:xfrm>
        </p:spPr>
        <p:txBody>
          <a:bodyPr>
            <a:normAutofit/>
          </a:bodyPr>
          <a:lstStyle/>
          <a:p>
            <a:pPr marL="177800" indent="-177800">
              <a:lnSpc>
                <a:spcPct val="80000"/>
              </a:lnSpc>
              <a:spcBef>
                <a:spcPts val="600"/>
              </a:spcBef>
              <a:buNone/>
            </a:pPr>
            <a:endParaRPr lang="pt-PT" sz="1600" u="sng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549400" lvl="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1549400" lvl="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Forma de cálculo (aplicado aos rendimentos coletáveis superiores a 250 000)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  <a:cs typeface="Arial" charset="0"/>
              </a:rPr>
              <a:t>      </a:t>
            </a:r>
            <a:r>
              <a:rPr lang="pt-PT" sz="2400" dirty="0">
                <a:latin typeface="Arial" charset="0"/>
                <a:cs typeface="Arial" charset="0"/>
              </a:rPr>
              <a:t>(250.000 – 80.000)</a:t>
            </a:r>
            <a:r>
              <a:rPr lang="pt-PT" sz="3200" b="1" dirty="0">
                <a:latin typeface="Arial" charset="0"/>
                <a:cs typeface="Arial" charset="0"/>
              </a:rPr>
              <a:t>*</a:t>
            </a:r>
            <a:r>
              <a:rPr lang="pt-PT" sz="2400" dirty="0">
                <a:latin typeface="Arial" charset="0"/>
                <a:cs typeface="Arial" charset="0"/>
              </a:rPr>
              <a:t> 2,5% + (Rendimento coletável – 250.000) </a:t>
            </a:r>
            <a:r>
              <a:rPr lang="pt-PT" sz="3200" b="1" dirty="0">
                <a:latin typeface="Arial" charset="0"/>
                <a:cs typeface="Arial" charset="0"/>
              </a:rPr>
              <a:t>*</a:t>
            </a:r>
            <a:r>
              <a:rPr lang="pt-PT" sz="2400" dirty="0">
                <a:latin typeface="Arial" charset="0"/>
                <a:cs typeface="Arial" charset="0"/>
              </a:rPr>
              <a:t> 5%</a:t>
            </a:r>
          </a:p>
          <a:p>
            <a:pPr marL="177800" indent="-177800">
              <a:lnSpc>
                <a:spcPct val="80000"/>
              </a:lnSpc>
              <a:spcBef>
                <a:spcPts val="600"/>
              </a:spcBef>
              <a:buNone/>
            </a:pPr>
            <a:endParaRPr lang="pt-PT" sz="1800" dirty="0">
              <a:latin typeface="Arial" charset="0"/>
              <a:cs typeface="Arial" charset="0"/>
            </a:endParaRPr>
          </a:p>
        </p:txBody>
      </p:sp>
      <p:sp>
        <p:nvSpPr>
          <p:cNvPr id="134147" name="CaixaDeTexto 7"/>
          <p:cNvSpPr txBox="1">
            <a:spLocks noChangeArrowheads="1"/>
          </p:cNvSpPr>
          <p:nvPr/>
        </p:nvSpPr>
        <p:spPr bwMode="auto">
          <a:xfrm>
            <a:off x="1919288" y="549275"/>
            <a:ext cx="9373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adicional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solidariedade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68.º - 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826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29703"/>
              </p:ext>
            </p:extLst>
          </p:nvPr>
        </p:nvGraphicFramePr>
        <p:xfrm>
          <a:off x="1755436" y="2009164"/>
          <a:ext cx="7939549" cy="1865313"/>
        </p:xfrm>
        <a:graphic>
          <a:graphicData uri="http://schemas.openxmlformats.org/drawingml/2006/table">
            <a:tbl>
              <a:tblPr/>
              <a:tblGrid>
                <a:gridCol w="4974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Rendimento coletável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(em euros)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(percentagem)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mais de 80 000 até 250.000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2,5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Superior a 250 000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5,0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75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03665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484314"/>
            <a:ext cx="11480497" cy="4357687"/>
          </a:xfrm>
        </p:spPr>
        <p:txBody>
          <a:bodyPr>
            <a:normAutofit lnSpcReduction="10000"/>
          </a:bodyPr>
          <a:lstStyle/>
          <a:p>
            <a:pPr marL="177800" indent="-177800">
              <a:lnSpc>
                <a:spcPct val="80000"/>
              </a:lnSpc>
              <a:spcBef>
                <a:spcPts val="600"/>
              </a:spcBef>
              <a:buNone/>
            </a:pPr>
            <a:endParaRPr lang="pt-PT" sz="1600" u="sng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b="1" dirty="0">
              <a:latin typeface="Arial" charset="0"/>
              <a:cs typeface="Arial" charset="0"/>
            </a:endParaRPr>
          </a:p>
          <a:p>
            <a:pPr marL="1549400" lvl="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1549400" lvl="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549400" lvl="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549400" lvl="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  <a:cs typeface="Arial" charset="0"/>
              </a:rPr>
              <a:t>                </a:t>
            </a:r>
            <a:r>
              <a:rPr lang="pt-PT" sz="2400" b="1" kern="1200" dirty="0"/>
              <a:t>28 907,63 </a:t>
            </a:r>
            <a:r>
              <a:rPr lang="pt-PT" sz="2400" b="1" dirty="0">
                <a:cs typeface="Arial" charset="0"/>
              </a:rPr>
              <a:t>+ </a:t>
            </a:r>
            <a:r>
              <a:rPr lang="pt-PT" sz="2400" b="1" kern="1200" dirty="0"/>
              <a:t>10 159, 68 + 500 = 39 567, 31 (Coleta)</a:t>
            </a:r>
            <a:endParaRPr lang="pt-PT" sz="24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1800" dirty="0">
              <a:latin typeface="Arial" charset="0"/>
              <a:cs typeface="Arial" charset="0"/>
            </a:endParaRPr>
          </a:p>
        </p:txBody>
      </p:sp>
      <p:sp>
        <p:nvSpPr>
          <p:cNvPr id="134147" name="CaixaDeTexto 7"/>
          <p:cNvSpPr txBox="1">
            <a:spLocks noChangeArrowheads="1"/>
          </p:cNvSpPr>
          <p:nvPr/>
        </p:nvSpPr>
        <p:spPr bwMode="auto">
          <a:xfrm>
            <a:off x="3371850" y="549275"/>
            <a:ext cx="792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Taxas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76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A97CC97-0C55-AE37-84E7-130F62373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53758"/>
              </p:ext>
            </p:extLst>
          </p:nvPr>
        </p:nvGraphicFramePr>
        <p:xfrm>
          <a:off x="2324100" y="1484314"/>
          <a:ext cx="6468745" cy="328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877">
                  <a:extLst>
                    <a:ext uri="{9D8B030D-6E8A-4147-A177-3AD203B41FA5}">
                      <a16:colId xmlns:a16="http://schemas.microsoft.com/office/drawing/2014/main" val="2685731240"/>
                    </a:ext>
                  </a:extLst>
                </a:gridCol>
                <a:gridCol w="2517346">
                  <a:extLst>
                    <a:ext uri="{9D8B030D-6E8A-4147-A177-3AD203B41FA5}">
                      <a16:colId xmlns:a16="http://schemas.microsoft.com/office/drawing/2014/main" val="2236157507"/>
                    </a:ext>
                  </a:extLst>
                </a:gridCol>
                <a:gridCol w="2167522">
                  <a:extLst>
                    <a:ext uri="{9D8B030D-6E8A-4147-A177-3AD203B41FA5}">
                      <a16:colId xmlns:a16="http://schemas.microsoft.com/office/drawing/2014/main" val="2265774608"/>
                    </a:ext>
                  </a:extLst>
                </a:gridCol>
              </a:tblGrid>
              <a:tr h="106596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1200" dirty="0">
                          <a:effectLst/>
                        </a:rPr>
                        <a:t> Rendimento </a:t>
                      </a:r>
                      <a:r>
                        <a:rPr lang="pt-PT" sz="1800" kern="1200" dirty="0" err="1">
                          <a:effectLst/>
                        </a:rPr>
                        <a:t>coletavel</a:t>
                      </a:r>
                      <a:endParaRPr lang="pt-PT" sz="1100" kern="1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200" b="1" kern="1200" dirty="0">
                          <a:effectLst/>
                        </a:rPr>
                        <a:t>€ 100 000 </a:t>
                      </a:r>
                      <a:endParaRPr lang="pt-PT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1200">
                          <a:effectLst/>
                        </a:rPr>
                        <a:t>Taxas</a:t>
                      </a:r>
                      <a:endParaRPr lang="pt-PT" sz="1100" kern="10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1200">
                          <a:effectLst/>
                        </a:rPr>
                        <a:t>(percentagem)</a:t>
                      </a:r>
                      <a:endParaRPr lang="pt-P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1200">
                          <a:effectLst/>
                        </a:rPr>
                        <a:t>Coleta</a:t>
                      </a:r>
                      <a:endParaRPr lang="pt-P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6419086"/>
                  </a:ext>
                </a:extLst>
              </a:tr>
              <a:tr h="72153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1200">
                          <a:effectLst/>
                        </a:rPr>
                        <a:t>78 834 </a:t>
                      </a:r>
                      <a:endParaRPr lang="pt-P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36, 669  </a:t>
                      </a:r>
                      <a:r>
                        <a:rPr lang="pt-PT" sz="1600" i="1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(taxa média 8º escalão)</a:t>
                      </a:r>
                      <a:endParaRPr lang="pt-P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28 907,63</a:t>
                      </a:r>
                      <a:endParaRPr lang="pt-P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5407969"/>
                  </a:ext>
                </a:extLst>
              </a:tr>
              <a:tr h="72153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1200">
                          <a:effectLst/>
                        </a:rPr>
                        <a:t>21 166</a:t>
                      </a:r>
                      <a:endParaRPr lang="pt-PT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48,0 </a:t>
                      </a:r>
                      <a:r>
                        <a:rPr lang="pt-PT" sz="1600" i="1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(taxa normal 9º escalão)</a:t>
                      </a:r>
                      <a:endParaRPr lang="pt-P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10 159, 68</a:t>
                      </a:r>
                      <a:endParaRPr lang="pt-P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2967561"/>
                  </a:ext>
                </a:extLst>
              </a:tr>
              <a:tr h="72153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kern="1200" dirty="0">
                          <a:effectLst/>
                        </a:rPr>
                        <a:t>20 000</a:t>
                      </a:r>
                      <a:endParaRPr lang="pt-P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2,5 </a:t>
                      </a:r>
                      <a:r>
                        <a:rPr lang="pt-PT" sz="1600" i="1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(taxa adicional de solidariedade)</a:t>
                      </a:r>
                      <a:endParaRPr lang="pt-P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500</a:t>
                      </a:r>
                      <a:endParaRPr lang="pt-PT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025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702968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594670"/>
            <a:ext cx="11480497" cy="4429125"/>
          </a:xfrm>
        </p:spPr>
        <p:txBody>
          <a:bodyPr/>
          <a:lstStyle/>
          <a:p>
            <a:pPr marL="358775" indent="-3587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PT" dirty="0">
                <a:latin typeface="Arial" charset="0"/>
                <a:cs typeface="Arial" charset="0"/>
              </a:rPr>
              <a:t>Aos sujeitos passivos casados e não separados judicialmente de pessoas e bens nos casos em que </a:t>
            </a:r>
            <a:r>
              <a:rPr lang="pt-PT" b="1" dirty="0">
                <a:latin typeface="Arial" charset="0"/>
                <a:cs typeface="Arial" charset="0"/>
              </a:rPr>
              <a:t>haja opção </a:t>
            </a:r>
            <a:r>
              <a:rPr lang="pt-PT" dirty="0">
                <a:latin typeface="Arial" charset="0"/>
                <a:cs typeface="Arial" charset="0"/>
              </a:rPr>
              <a:t>pela tributação conjunta as taxas aplicáveis são as correspondentes ao: </a:t>
            </a:r>
          </a:p>
          <a:p>
            <a:pPr marL="1176337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2800" dirty="0">
                <a:latin typeface="Arial" charset="0"/>
                <a:cs typeface="Arial" charset="0"/>
              </a:rPr>
              <a:t>rendimento coletável </a:t>
            </a:r>
            <a:r>
              <a:rPr lang="pt-PT" sz="2800" u="sng" dirty="0">
                <a:latin typeface="Arial" charset="0"/>
                <a:cs typeface="Arial" charset="0"/>
              </a:rPr>
              <a:t>dividido por dois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dirty="0">
                <a:latin typeface="Arial" charset="0"/>
                <a:cs typeface="Arial" charset="0"/>
              </a:rPr>
              <a:t>As taxas fixadas aplicam-se ao quociente do rendimento coletável</a:t>
            </a:r>
          </a:p>
          <a:p>
            <a:pPr marL="1176337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2800" u="sng" dirty="0">
                <a:latin typeface="Arial" charset="0"/>
                <a:cs typeface="Arial" charset="0"/>
              </a:rPr>
              <a:t>multiplica-se por dois</a:t>
            </a:r>
            <a:r>
              <a:rPr lang="pt-PT" sz="2800" dirty="0">
                <a:latin typeface="Arial" charset="0"/>
                <a:cs typeface="Arial" charset="0"/>
              </a:rPr>
              <a:t> o resultado obtido para se apurar a coleta do IRS</a:t>
            </a:r>
            <a:endParaRPr lang="pt-PT" sz="2800" i="1" dirty="0">
              <a:latin typeface="Arial" charset="0"/>
              <a:cs typeface="Arial" charset="0"/>
            </a:endParaRPr>
          </a:p>
          <a:p>
            <a:pPr marL="177800" indent="-177800">
              <a:spcBef>
                <a:spcPts val="600"/>
              </a:spcBef>
            </a:pPr>
            <a:endParaRPr lang="pt-PT" sz="1800" i="1" dirty="0">
              <a:latin typeface="Arial" charset="0"/>
              <a:cs typeface="Arial" charset="0"/>
            </a:endParaRPr>
          </a:p>
        </p:txBody>
      </p:sp>
      <p:sp>
        <p:nvSpPr>
          <p:cNvPr id="132098" name="CaixaDeTexto 7"/>
          <p:cNvSpPr txBox="1">
            <a:spLocks noChangeArrowheads="1"/>
          </p:cNvSpPr>
          <p:nvPr/>
        </p:nvSpPr>
        <p:spPr bwMode="auto">
          <a:xfrm>
            <a:off x="1919288" y="549276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Quociente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familiar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69.º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77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362075"/>
            <a:ext cx="11198556" cy="5008746"/>
          </a:xfrm>
        </p:spPr>
        <p:txBody>
          <a:bodyPr>
            <a:normAutofit fontScale="92500" lnSpcReduction="10000"/>
          </a:bodyPr>
          <a:lstStyle/>
          <a:p>
            <a:pPr marL="4000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 sujeitos à taxa de </a:t>
            </a:r>
            <a:r>
              <a:rPr lang="pt-PT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9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só os residentes podem optar pelo englobamento</a:t>
            </a:r>
            <a:r>
              <a:rPr lang="pt-PT" sz="1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Rendimentos de capitais, obtidos por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não residentes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pagos por entidades resirentes c/contabilidade organizada 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categoria 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Rendimentos de valores mobiliários pagos a titulares,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, por entidades não residentes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categoria 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00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 sujeitos à taxa de </a:t>
            </a:r>
            <a:r>
              <a:rPr lang="pt-PT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pagos a </a:t>
            </a:r>
            <a:r>
              <a:rPr lang="pt-P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residentes </a:t>
            </a:r>
            <a:r>
              <a:rPr lang="pt-PT" sz="1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9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 opção pelo englobamento</a:t>
            </a:r>
            <a:r>
              <a:rPr lang="pt-PT" sz="1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Rendimentos de trabalho dependente 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categoria 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Todos os rendimentos empresariais e profissionais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categoria B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Rendimentos de capitais referidos nas alíneas m) e e n) do nº 2 do artigo 5º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categoria 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Pensões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(categoria H)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Incrementos patrimoniais previstos nas alíneas b) e c) do nº 1 do artigo 9º 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categoria G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6" name="CaixaDeTexto 4"/>
          <p:cNvSpPr txBox="1">
            <a:spLocks noChangeArrowheads="1"/>
          </p:cNvSpPr>
          <p:nvPr/>
        </p:nvSpPr>
        <p:spPr bwMode="auto">
          <a:xfrm>
            <a:off x="647700" y="579755"/>
            <a:ext cx="9569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Taxas Liberatórias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[Art.º 71.º]    </a:t>
            </a:r>
            <a:endParaRPr lang="pt-P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78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302188"/>
            <a:ext cx="718061" cy="3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72804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83820" y="857250"/>
            <a:ext cx="10762436" cy="5513571"/>
          </a:xfrm>
        </p:spPr>
        <p:txBody>
          <a:bodyPr>
            <a:normAutofit fontScale="92500" lnSpcReduction="20000"/>
          </a:bodyPr>
          <a:lstStyle/>
          <a:p>
            <a:pPr marL="4000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Rendimentos sujeitos à taxa de </a:t>
            </a:r>
            <a:r>
              <a:rPr lang="pt-P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Outros rendimentos obtidos por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não residentes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que não sejam imputados a estabelecimento estável nem sujeitos a retenção na fonte a taxas liberatórias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*não </a:t>
            </a:r>
            <a:r>
              <a:rPr lang="pt-BR" sz="17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englobados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saldo positivo entre as mais-valias e menos-valias, decorrentes das operações previstas nas alíneas b), c), e), f) g), h) e k) do nº 1 do artigo 10º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categoria G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englobados (residentes)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Rendimentos de capitais não sujeitos a retenção na fonte nos termos do artigo 71º (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categoria 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5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englobados (residentes)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Rendimentos prediais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categoria F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*podem ser englobados </a:t>
            </a:r>
            <a:r>
              <a:rPr lang="pt-BR" sz="1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(residentes)</a:t>
            </a:r>
          </a:p>
          <a:p>
            <a:pPr marL="4000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Rendimentos sujeitos à taxa de </a:t>
            </a:r>
            <a:r>
              <a:rPr lang="pt-PT" b="1" u="sng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pagos a não residentes e que sejam imputados a estabelecimento estável localizado em Portugal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*não </a:t>
            </a:r>
            <a:r>
              <a:rPr lang="pt-BR" sz="17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englobados</a:t>
            </a:r>
            <a:endParaRPr lang="pt-PT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Rendimentos das categorias A &amp; B, sujeitos à taxa de </a:t>
            </a:r>
            <a:r>
              <a:rPr lang="pt-PT" b="1" u="sng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de residentes não habituais (RNH) provenientes de profissões de elevado valor acrescentado (natureza científica, artística ou técnica)</a:t>
            </a: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pt-BR" sz="17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englobados </a:t>
            </a:r>
            <a:r>
              <a:rPr lang="pt-BR" sz="1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(residentes)</a:t>
            </a:r>
          </a:p>
          <a:p>
            <a:pPr marL="4000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Rendimentos de pensões (categoria H), sujeitos à taxa de </a:t>
            </a:r>
            <a:r>
              <a:rPr lang="pt-P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de residentes não habituais (RNH)</a:t>
            </a: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*podem ser englobados </a:t>
            </a:r>
            <a:r>
              <a:rPr lang="pt-BR" sz="1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(residentes)</a:t>
            </a:r>
          </a:p>
          <a:p>
            <a:pPr marL="4000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PT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6" name="CaixaDeTexto 4"/>
          <p:cNvSpPr txBox="1">
            <a:spLocks noChangeArrowheads="1"/>
          </p:cNvSpPr>
          <p:nvPr/>
        </p:nvSpPr>
        <p:spPr bwMode="auto">
          <a:xfrm>
            <a:off x="2895600" y="142875"/>
            <a:ext cx="7321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Taxas Especiais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[Art.º 72.º]    </a:t>
            </a:r>
            <a:endParaRPr lang="pt-PT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79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302188"/>
            <a:ext cx="718061" cy="3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08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2471" y="1651002"/>
            <a:ext cx="11523785" cy="4159864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dirty="0">
                <a:latin typeface="Arial" charset="0"/>
              </a:rPr>
              <a:t>Relativamente a pessoas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residentes</a:t>
            </a:r>
            <a:r>
              <a:rPr lang="pt-PT" dirty="0">
                <a:latin typeface="Arial" charset="0"/>
              </a:rPr>
              <a:t> em território português incide sobre </a:t>
            </a:r>
            <a:r>
              <a:rPr lang="pt-PT" b="1" dirty="0">
                <a:latin typeface="Arial" charset="0"/>
              </a:rPr>
              <a:t>todos</a:t>
            </a:r>
            <a:r>
              <a:rPr lang="pt-PT" dirty="0">
                <a:latin typeface="Arial" charset="0"/>
              </a:rPr>
              <a:t> os seus rendimentos</a:t>
            </a:r>
          </a:p>
          <a:p>
            <a:pPr marL="577850" lvl="1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−"/>
              <a:defRPr/>
            </a:pPr>
            <a:r>
              <a:rPr lang="pt-PT" sz="2800" dirty="0">
                <a:latin typeface="Arial" charset="0"/>
              </a:rPr>
              <a:t>obtidos </a:t>
            </a:r>
            <a:r>
              <a:rPr lang="pt-PT" sz="2800" b="1" u="sng" dirty="0">
                <a:latin typeface="Arial" charset="0"/>
              </a:rPr>
              <a:t>em</a:t>
            </a:r>
            <a:r>
              <a:rPr lang="pt-PT" sz="2800" dirty="0">
                <a:latin typeface="Arial" charset="0"/>
              </a:rPr>
              <a:t> território português </a:t>
            </a:r>
          </a:p>
          <a:p>
            <a:pPr marL="577850" lvl="1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−"/>
              <a:defRPr/>
            </a:pPr>
            <a:r>
              <a:rPr lang="pt-PT" sz="2800" dirty="0">
                <a:latin typeface="Arial" charset="0"/>
              </a:rPr>
              <a:t>obtidos </a:t>
            </a:r>
            <a:r>
              <a:rPr lang="pt-PT" sz="2800" b="1" u="sng" dirty="0">
                <a:latin typeface="Arial" charset="0"/>
              </a:rPr>
              <a:t>fora</a:t>
            </a:r>
            <a:r>
              <a:rPr lang="pt-PT" sz="2800" dirty="0">
                <a:latin typeface="Arial" charset="0"/>
              </a:rPr>
              <a:t> do território português</a:t>
            </a:r>
          </a:p>
          <a:p>
            <a:pPr marL="271463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dirty="0">
                <a:latin typeface="Arial" charset="0"/>
              </a:rPr>
              <a:t>Relativamente a pessoas </a:t>
            </a:r>
            <a:r>
              <a:rPr lang="pt-P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não residentes </a:t>
            </a:r>
            <a:r>
              <a:rPr lang="pt-PT" dirty="0">
                <a:latin typeface="Arial" charset="0"/>
              </a:rPr>
              <a:t>em território português</a:t>
            </a:r>
          </a:p>
          <a:p>
            <a:pPr marL="577850" lvl="1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−"/>
              <a:defRPr/>
            </a:pPr>
            <a:r>
              <a:rPr lang="pt-PT" sz="2800" dirty="0">
                <a:latin typeface="Arial" charset="0"/>
              </a:rPr>
              <a:t>incide </a:t>
            </a:r>
            <a:r>
              <a:rPr lang="pt-PT" sz="2800" b="1" dirty="0">
                <a:latin typeface="Arial" charset="0"/>
              </a:rPr>
              <a:t>unicamente</a:t>
            </a:r>
            <a:r>
              <a:rPr lang="pt-PT" sz="2800" dirty="0">
                <a:latin typeface="Arial" charset="0"/>
              </a:rPr>
              <a:t> sobre os rendimentos obtidos em </a:t>
            </a:r>
            <a:r>
              <a:rPr lang="pt-PT" sz="2800" b="1" dirty="0">
                <a:latin typeface="Arial" charset="0"/>
              </a:rPr>
              <a:t>território português</a:t>
            </a:r>
          </a:p>
        </p:txBody>
      </p:sp>
      <p:sp>
        <p:nvSpPr>
          <p:cNvPr id="31747" name="CaixaDeTexto 6"/>
          <p:cNvSpPr txBox="1">
            <a:spLocks noChangeArrowheads="1"/>
          </p:cNvSpPr>
          <p:nvPr/>
        </p:nvSpPr>
        <p:spPr bwMode="auto">
          <a:xfrm>
            <a:off x="1868365" y="590613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Âmbito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sujeição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15.º]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64365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493839"/>
            <a:ext cx="8610600" cy="4023041"/>
          </a:xfrm>
        </p:spPr>
        <p:txBody>
          <a:bodyPr/>
          <a:lstStyle/>
          <a:p>
            <a:pPr marL="0" indent="-177800">
              <a:spcBef>
                <a:spcPts val="1200"/>
              </a:spcBef>
            </a:pPr>
            <a:endParaRPr lang="pt-PT" u="sng" dirty="0"/>
          </a:p>
          <a:p>
            <a:pPr marL="0" indent="-177800" algn="ctr">
              <a:spcBef>
                <a:spcPts val="600"/>
              </a:spcBef>
              <a:buNone/>
            </a:pPr>
            <a:endParaRPr lang="pt-PT" sz="4400" dirty="0">
              <a:solidFill>
                <a:srgbClr val="FF0000"/>
              </a:solidFill>
            </a:endParaRPr>
          </a:p>
          <a:p>
            <a:pPr marL="0" indent="-177800" algn="ctr">
              <a:spcBef>
                <a:spcPct val="0"/>
              </a:spcBef>
              <a:buNone/>
            </a:pPr>
            <a:endParaRPr lang="pt-PT" sz="4000" dirty="0"/>
          </a:p>
          <a:p>
            <a:pPr marL="0" indent="-177800" algn="ctr">
              <a:spcBef>
                <a:spcPct val="0"/>
              </a:spcBef>
              <a:buNone/>
            </a:pPr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LIQUIDAÇÃO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80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524001"/>
            <a:ext cx="11198556" cy="4846820"/>
          </a:xfrm>
        </p:spPr>
        <p:txBody>
          <a:bodyPr>
            <a:normAutofit fontScale="85000" lnSpcReduction="20000"/>
          </a:bodyPr>
          <a:lstStyle/>
          <a:p>
            <a:pPr marL="571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À coleta apurada (calculadas as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taxas progressivas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taxas especiais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 deduzem-se os montantes relativos a: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Dependentes do agregado familiar e aos ascendentes que vivam em comunhão de habitação com o sujeito passivo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Despesas gerais familiares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Despesas de saúde e com seguros de saúde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Despesas de educação e formação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Encargos com imóveis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Importâncias respeitantes a pensões de alimentos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Exigência de fatura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Encargos com lares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Pessoas com deficiência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Dupla tributação internacional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Benefícios fiscais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Adicional ao imposto municipal sobre imóveis (AIMI)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Pagamentos por conta</a:t>
            </a:r>
          </a:p>
          <a:p>
            <a:pPr marL="758825" lvl="2" indent="-3587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Retenções na fonte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6" name="CaixaDeTexto 4"/>
          <p:cNvSpPr txBox="1">
            <a:spLocks noChangeArrowheads="1"/>
          </p:cNvSpPr>
          <p:nvPr/>
        </p:nvSpPr>
        <p:spPr bwMode="auto">
          <a:xfrm>
            <a:off x="1797368" y="579755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Deduções à coleta 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78.º, n.ºs 1 a 5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    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81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302188"/>
            <a:ext cx="718061" cy="3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65983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00175"/>
            <a:ext cx="11008056" cy="43419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Condições e-fatura (artigo 78º, nº 6, b))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deduções que não sejam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montante fixo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apenas são elegíveis se constarem de documentos comunicados à AT com o respetivo número de identificação fiscal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Fatura, fatura-recibo ou recibo nos termos do CIVA ou do art.º 115.º, n.º 1, al. a) do CIRS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Outros documentos quando o fornecedor dos bens ou prestador dos serviços esteja dispensado daquela obrigação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Limites (artigo 78º, nº 7)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1º escalão de taxas (o mais baixo) –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 limite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Entre o valor do 1º escalão do artº 68º e o valor mínimo do 1º escalão do artº 68º-A –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aplica-se a fórmula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Acima do valor mínimo do 1º escalão do artº 68º-A –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1 000 EUR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Nos agregados com 3 ou mais dependentes os limites são majorados em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5% por cada dependente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(não sujeito passivo de IRS)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6" name="CaixaDeTexto 4"/>
          <p:cNvSpPr txBox="1">
            <a:spLocks noChangeArrowheads="1"/>
          </p:cNvSpPr>
          <p:nvPr/>
        </p:nvSpPr>
        <p:spPr bwMode="auto">
          <a:xfrm>
            <a:off x="1504950" y="252411"/>
            <a:ext cx="10120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Deduções à coleta</a:t>
            </a:r>
          </a:p>
        </p:txBody>
      </p:sp>
      <p:sp>
        <p:nvSpPr>
          <p:cNvPr id="8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82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34397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1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97278"/>
              </p:ext>
            </p:extLst>
          </p:nvPr>
        </p:nvGraphicFramePr>
        <p:xfrm>
          <a:off x="764498" y="2001415"/>
          <a:ext cx="10747948" cy="3769797"/>
        </p:xfrm>
        <a:graphic>
          <a:graphicData uri="http://schemas.openxmlformats.org/drawingml/2006/table">
            <a:tbl>
              <a:tblPr/>
              <a:tblGrid>
                <a:gridCol w="830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1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 cada </a:t>
                      </a: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dependente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Majoração por cada </a:t>
                      </a: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dependente</a:t>
                      </a: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que não ultrapasse 3 anos de idade em 31 de dezembro do ano a que respeita o imposto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+126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1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Dependentes com responsabilidade conjunta e residência alternada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Majoração por cada </a:t>
                      </a: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dependente</a:t>
                      </a: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que não ultrapasse 3 anos de idade em 31 de dezembro do ano a que respeita o imposto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3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300 por s. passivo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+63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54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 cada </a:t>
                      </a: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ascendente</a:t>
                      </a: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que viva efetivamente em comunhão de habitação com o sujeito passivo desde que </a:t>
                      </a:r>
                      <a:r>
                        <a:rPr kumimoji="0" lang="pt-PT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não aufira rendimento superior à pensão mínima </a:t>
                      </a: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 regime geral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</a:pP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Majoração no caso de existir </a:t>
                      </a: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apenas um ascendente </a:t>
                      </a:r>
                      <a:r>
                        <a:rPr kumimoji="0" 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nas condições de poder beneficiar da dedução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+110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4403" name="CaixaDeTexto 7"/>
          <p:cNvSpPr txBox="1">
            <a:spLocks noChangeArrowheads="1"/>
          </p:cNvSpPr>
          <p:nvPr/>
        </p:nvSpPr>
        <p:spPr bwMode="auto">
          <a:xfrm>
            <a:off x="1782128" y="613626"/>
            <a:ext cx="100641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Deduções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dos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descendentes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ascendentes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78.º-A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519637" y="1617094"/>
            <a:ext cx="184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Unidade: euros</a:t>
            </a: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83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984376"/>
            <a:ext cx="11480496" cy="440143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Valor suportado por qualquer membro do agregado familiar até </a:t>
            </a:r>
            <a:r>
              <a:rPr lang="pt-PT" sz="1600" b="1" dirty="0">
                <a:latin typeface="Arial" charset="0"/>
                <a:cs typeface="Arial" charset="0"/>
              </a:rPr>
              <a:t>35%</a:t>
            </a:r>
            <a:r>
              <a:rPr lang="pt-PT" sz="1600" dirty="0">
                <a:latin typeface="Arial" charset="0"/>
                <a:cs typeface="Arial" charset="0"/>
              </a:rPr>
              <a:t> das despesas com limite global de </a:t>
            </a:r>
            <a:r>
              <a:rPr lang="pt-PT" sz="2400" b="1" dirty="0">
                <a:latin typeface="Arial" charset="0"/>
                <a:cs typeface="Arial" charset="0"/>
              </a:rPr>
              <a:t>250</a:t>
            </a:r>
            <a:r>
              <a:rPr lang="pt-PT" sz="2400" dirty="0">
                <a:latin typeface="Arial" charset="0"/>
                <a:cs typeface="Arial" charset="0"/>
              </a:rPr>
              <a:t> </a:t>
            </a:r>
            <a:r>
              <a:rPr lang="pt-PT" sz="2400" b="1" dirty="0">
                <a:latin typeface="Arial" charset="0"/>
                <a:cs typeface="Arial" charset="0"/>
              </a:rPr>
              <a:t>EUR</a:t>
            </a:r>
            <a:r>
              <a:rPr lang="pt-PT" sz="2400" dirty="0">
                <a:latin typeface="Arial" charset="0"/>
                <a:cs typeface="Arial" charset="0"/>
              </a:rPr>
              <a:t> </a:t>
            </a:r>
            <a:r>
              <a:rPr lang="pt-PT" sz="1600" dirty="0">
                <a:latin typeface="Arial" charset="0"/>
                <a:cs typeface="Arial" charset="0"/>
              </a:rPr>
              <a:t>por sujeito passivo (até </a:t>
            </a:r>
            <a:r>
              <a:rPr lang="pt-PT" sz="1600" b="1" dirty="0">
                <a:latin typeface="Arial" charset="0"/>
                <a:cs typeface="Arial" charset="0"/>
              </a:rPr>
              <a:t>45%</a:t>
            </a:r>
            <a:r>
              <a:rPr lang="pt-PT" sz="1600" dirty="0">
                <a:latin typeface="Arial" charset="0"/>
                <a:cs typeface="Arial" charset="0"/>
              </a:rPr>
              <a:t> das despesas com limite global de </a:t>
            </a:r>
            <a:r>
              <a:rPr lang="pt-PT" sz="1600" b="1" dirty="0">
                <a:latin typeface="Arial" charset="0"/>
                <a:cs typeface="Arial" charset="0"/>
              </a:rPr>
              <a:t>335</a:t>
            </a:r>
            <a:r>
              <a:rPr lang="pt-PT" sz="1600" dirty="0">
                <a:latin typeface="Arial" charset="0"/>
                <a:cs typeface="Arial" charset="0"/>
              </a:rPr>
              <a:t> por sujeito passivo nas famílias monoparentais)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elegíveis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todas as despesas desde que</a:t>
            </a:r>
          </a:p>
          <a:p>
            <a:pPr marL="719138" lvl="1" indent="-360363">
              <a:buFont typeface="Arial" panose="020B0604020202020204" pitchFamily="34" charset="0"/>
              <a:buChar char="‒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Constem de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faturas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que titulem prestações de serviços e aquisições de bens enquadradas em qualquer setor de atividade</a:t>
            </a:r>
          </a:p>
          <a:p>
            <a:pPr marL="719138" lvl="1" indent="-360363">
              <a:buFont typeface="Arial" panose="020B0604020202020204" pitchFamily="34" charset="0"/>
              <a:buChar char="‒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Excluem-se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as faturas relativas a</a:t>
            </a:r>
          </a:p>
          <a:p>
            <a:pPr marL="1200150" lvl="2" indent="-285750">
              <a:buFont typeface="Arial" panose="020B0604020202020204" pitchFamily="34" charset="0"/>
              <a:buChar char="&gt;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Despesas de saúde (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art.º 78.º-C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&gt;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Despesas com formação e educação (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art.º 78.º-D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&gt;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Encargos com imóveis (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art.º 78.º-E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572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Apenas relevam faturas obtidas fora do âmbito da atividade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empresarial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professional</a:t>
            </a:r>
          </a:p>
          <a:p>
            <a:pPr marL="5572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valor das deduções à coleta é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apurado pela AT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base nas faturas que lhe forem comunicadas relativamente a cada adquirente</a:t>
            </a:r>
          </a:p>
          <a:p>
            <a:pPr marL="5572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AT disponibiliza no Portal das Finanças o montante das deduções à coleta até ao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final do mês de fevereiro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 ano seguinte ao da emissão das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faturas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(para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validação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57213" indent="-285750"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>
              <a:buFont typeface="Wingdings" panose="05000000000000000000" pitchFamily="2" charset="2"/>
              <a:buChar char="§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indent="-285750"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84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514351" y="549276"/>
            <a:ext cx="10997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Deduções à coleta – das despesas gerais familiares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78.º-B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    </a:t>
            </a:r>
            <a:endParaRPr lang="pt-PT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54647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90624" y="1381126"/>
            <a:ext cx="10655631" cy="5004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78.º- C a 78.º- F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Despesas de saúde e seguros de saúde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Despesas de educação e formação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Encargos com imóveis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Exigência de fatura (e-fatura) para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6 setores de atividade 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(até 15% do valor suportado c/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€ 250)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Pensões de alimentos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Lares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Deficientes</a:t>
            </a:r>
          </a:p>
          <a:p>
            <a:pPr marL="0" indent="0">
              <a:buNone/>
            </a:pPr>
            <a:r>
              <a:rPr lang="pt-P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Art.º 78.º, nº 2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Pagamentos por conta e retenções na fonte</a:t>
            </a:r>
          </a:p>
          <a:p>
            <a:pPr marL="0" indent="0">
              <a:buNone/>
            </a:pPr>
            <a:r>
              <a:rPr lang="pt-P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Art.º 81º</a:t>
            </a:r>
            <a:endParaRPr lang="pt-P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Dupla Tributação Internacional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>
              <a:buFont typeface="Wingdings" panose="05000000000000000000" pitchFamily="2" charset="2"/>
              <a:buChar char="§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indent="-285750"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85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1750255" y="549276"/>
            <a:ext cx="9761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deduções à coleta</a:t>
            </a:r>
            <a:endParaRPr lang="pt-PT" sz="3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37394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2044765"/>
            <a:ext cx="11480497" cy="4311790"/>
          </a:xfrm>
        </p:spPr>
        <p:txBody>
          <a:bodyPr>
            <a:normAutofit/>
          </a:bodyPr>
          <a:lstStyle/>
          <a:p>
            <a:pPr marL="358775" lvl="2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Declaração anual de rendimentos </a:t>
            </a:r>
          </a:p>
          <a:p>
            <a:pPr marL="809625" lvl="4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prazo de entrega - de 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1 de abril a 30 de junho</a:t>
            </a:r>
          </a:p>
          <a:p>
            <a:pPr marL="809625" lvl="4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2400" u="sng" dirty="0">
                <a:latin typeface="Arial" panose="020B0604020202020204" pitchFamily="34" charset="0"/>
                <a:cs typeface="Arial" panose="020B0604020202020204" pitchFamily="34" charset="0"/>
              </a:rPr>
              <a:t>dispensa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 entrega para os sujeitos passivos:</a:t>
            </a:r>
          </a:p>
          <a:p>
            <a:pPr marL="1357313" lvl="4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&lt;"/>
              <a:tabLst>
                <a:tab pos="42164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 apenas tenham auferido rendimentos tributados 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taxas liberatórias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 não optem pelo seu englobamento </a:t>
            </a:r>
            <a:r>
              <a:rPr lang="pt-PT" i="1" dirty="0">
                <a:latin typeface="Arial" panose="020B0604020202020204" pitchFamily="34" charset="0"/>
                <a:cs typeface="Arial" panose="020B0604020202020204" pitchFamily="34" charset="0"/>
              </a:rPr>
              <a:t>(por exemplo, juros pagos por entidades residentes)</a:t>
            </a:r>
          </a:p>
          <a:p>
            <a:pPr marL="1357313" lvl="4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&lt;"/>
              <a:tabLst>
                <a:tab pos="42164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rendimentos de trabalho dependente ou pensões inferiores 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€ 8.500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 não tenham sido sujeitos a retenção na fonte</a:t>
            </a:r>
          </a:p>
          <a:p>
            <a:pPr marL="1357313" lvl="4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&lt;"/>
              <a:tabLst>
                <a:tab pos="42164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rendimentos de pensões cujo montante </a:t>
            </a:r>
            <a:r>
              <a:rPr lang="pt-PT" u="sng" dirty="0">
                <a:latin typeface="Arial" panose="020B0604020202020204" pitchFamily="34" charset="0"/>
                <a:cs typeface="Arial" panose="020B0604020202020204" pitchFamily="34" charset="0"/>
              </a:rPr>
              <a:t>não exceda € 4.104</a:t>
            </a:r>
          </a:p>
          <a:p>
            <a:pPr marL="363538" lvl="3" indent="-363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216400" algn="l"/>
              </a:tabLs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Outras obrigações:</a:t>
            </a:r>
          </a:p>
          <a:p>
            <a:pPr marL="815975" lvl="3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Declaração de início de atividade, de alterações e de cessação</a:t>
            </a:r>
          </a:p>
          <a:p>
            <a:pPr marL="815975" lvl="3" indent="-3587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Declaração anual de informação contabilística e fiscal (apenas categoria B com contabilidade organizada)</a:t>
            </a:r>
          </a:p>
          <a:p>
            <a:pPr marL="900113" lvl="2" indent="-3698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59" name="CaixaDeTexto 12"/>
          <p:cNvSpPr txBox="1">
            <a:spLocks noChangeArrowheads="1"/>
          </p:cNvSpPr>
          <p:nvPr/>
        </p:nvSpPr>
        <p:spPr bwMode="auto">
          <a:xfrm>
            <a:off x="2409824" y="252411"/>
            <a:ext cx="92992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declarativas</a:t>
            </a:r>
          </a:p>
          <a:p>
            <a:pPr>
              <a:spcBef>
                <a:spcPct val="50000"/>
              </a:spcBef>
            </a:pP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57.º a 60.º e 112.º a 114.º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86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65994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91289"/>
            <a:ext cx="11480497" cy="3901791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latin typeface="Arial" charset="0"/>
                <a:cs typeface="Arial" charset="0"/>
              </a:rPr>
              <a:t>Os titulares dos rendimentos da </a:t>
            </a:r>
            <a:r>
              <a:rPr lang="pt-PT" b="1" dirty="0">
                <a:latin typeface="Arial" charset="0"/>
                <a:cs typeface="Arial" charset="0"/>
              </a:rPr>
              <a:t>categoria B</a:t>
            </a:r>
            <a:r>
              <a:rPr lang="pt-PT" sz="1800" b="1" dirty="0">
                <a:latin typeface="Arial" charset="0"/>
                <a:cs typeface="Arial" charset="0"/>
              </a:rPr>
              <a:t> </a:t>
            </a:r>
            <a:r>
              <a:rPr lang="pt-PT" sz="1800" dirty="0">
                <a:latin typeface="Arial" charset="0"/>
                <a:cs typeface="Arial" charset="0"/>
              </a:rPr>
              <a:t>são obrigados a emitir:</a:t>
            </a:r>
          </a:p>
          <a:p>
            <a:pPr marL="355600" lvl="1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charset="0"/>
                <a:cs typeface="Arial" charset="0"/>
              </a:rPr>
              <a:t>Fatura ou fatura simplificada </a:t>
            </a:r>
            <a:r>
              <a:rPr lang="pt-PT" sz="1800" dirty="0">
                <a:latin typeface="Arial" charset="0"/>
                <a:cs typeface="Arial" charset="0"/>
              </a:rPr>
              <a:t>– por cada transmissão de bens, prestação de serviços ou outras operações</a:t>
            </a:r>
          </a:p>
          <a:p>
            <a:pPr marL="355600" lvl="1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charset="0"/>
                <a:cs typeface="Arial" charset="0"/>
              </a:rPr>
              <a:t>Recibo - </a:t>
            </a:r>
            <a:r>
              <a:rPr lang="pt-PT" sz="1800" dirty="0">
                <a:latin typeface="Arial" charset="0"/>
                <a:cs typeface="Arial" charset="0"/>
              </a:rPr>
              <a:t>documento de quitação de todas as importâncias recebidas </a:t>
            </a:r>
          </a:p>
          <a:p>
            <a:pPr marL="355600" lvl="1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charset="0"/>
                <a:cs typeface="Arial" charset="0"/>
              </a:rPr>
              <a:t>Fatura-recibo</a:t>
            </a:r>
            <a:r>
              <a:rPr lang="pt-PT" sz="1800" dirty="0">
                <a:latin typeface="Arial" charset="0"/>
                <a:cs typeface="Arial" charset="0"/>
              </a:rPr>
              <a:t> – pelas atividades de prestações de serviços profissionais (recibo verde eletrónico)</a:t>
            </a:r>
          </a:p>
        </p:txBody>
      </p:sp>
      <p:sp>
        <p:nvSpPr>
          <p:cNvPr id="173059" name="CaixaDeTexto 12"/>
          <p:cNvSpPr txBox="1">
            <a:spLocks noChangeArrowheads="1"/>
          </p:cNvSpPr>
          <p:nvPr/>
        </p:nvSpPr>
        <p:spPr bwMode="auto">
          <a:xfrm>
            <a:off x="1802172" y="592953"/>
            <a:ext cx="842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de </a:t>
            </a:r>
            <a:r>
              <a:rPr lang="pt-PT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faturação</a:t>
            </a:r>
            <a:r>
              <a:rPr lang="pt-P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Art.º 115.º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87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99324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60809"/>
            <a:ext cx="11480497" cy="4357687"/>
          </a:xfrm>
        </p:spPr>
        <p:txBody>
          <a:bodyPr/>
          <a:lstStyle/>
          <a:p>
            <a:pPr marL="360363" lvl="1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  <a:cs typeface="Arial" charset="0"/>
              </a:rPr>
              <a:t>Para sujeitos passivos da </a:t>
            </a:r>
            <a:r>
              <a:rPr lang="pt-PT" b="1" dirty="0">
                <a:latin typeface="Arial" charset="0"/>
                <a:cs typeface="Arial" charset="0"/>
              </a:rPr>
              <a:t>categoria B</a:t>
            </a:r>
            <a:r>
              <a:rPr lang="pt-PT" sz="1800" dirty="0">
                <a:latin typeface="Arial" charset="0"/>
                <a:cs typeface="Arial" charset="0"/>
              </a:rPr>
              <a:t> </a:t>
            </a:r>
            <a:r>
              <a:rPr lang="pt-PT" sz="1800" u="sng" dirty="0">
                <a:latin typeface="Arial" charset="0"/>
                <a:cs typeface="Arial" charset="0"/>
              </a:rPr>
              <a:t>sem</a:t>
            </a:r>
            <a:r>
              <a:rPr lang="pt-PT" sz="1800" dirty="0">
                <a:latin typeface="Arial" charset="0"/>
                <a:cs typeface="Arial" charset="0"/>
              </a:rPr>
              <a:t> contabilidade organizada</a:t>
            </a:r>
          </a:p>
          <a:p>
            <a:pPr marL="812800" lvl="4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charset="0"/>
                <a:cs typeface="Arial" charset="0"/>
              </a:rPr>
              <a:t>Livros de registo de compras, vendas e serviços prestados</a:t>
            </a:r>
          </a:p>
          <a:p>
            <a:pPr marL="812800" lvl="4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charset="0"/>
                <a:cs typeface="Arial" charset="0"/>
              </a:rPr>
              <a:t>Evidência em separado de reembolso de despesas efetuadas em nome e por conta de clientes</a:t>
            </a:r>
          </a:p>
          <a:p>
            <a:pPr marL="360363" lvl="1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  <a:cs typeface="Arial" charset="0"/>
              </a:rPr>
              <a:t>Para sujeitos passivos da </a:t>
            </a:r>
            <a:r>
              <a:rPr lang="pt-PT" sz="1800" b="1" dirty="0">
                <a:latin typeface="Arial" charset="0"/>
                <a:cs typeface="Arial" charset="0"/>
              </a:rPr>
              <a:t>categoria B</a:t>
            </a:r>
            <a:r>
              <a:rPr lang="pt-PT" sz="1800" dirty="0">
                <a:latin typeface="Arial" charset="0"/>
                <a:cs typeface="Arial" charset="0"/>
              </a:rPr>
              <a:t> </a:t>
            </a:r>
            <a:r>
              <a:rPr lang="pt-PT" sz="1800" u="sng" dirty="0">
                <a:latin typeface="Arial" charset="0"/>
                <a:cs typeface="Arial" charset="0"/>
              </a:rPr>
              <a:t>com</a:t>
            </a:r>
            <a:r>
              <a:rPr lang="pt-PT" sz="1800" dirty="0">
                <a:latin typeface="Arial" charset="0"/>
                <a:cs typeface="Arial" charset="0"/>
              </a:rPr>
              <a:t> contabilidade organizada</a:t>
            </a:r>
          </a:p>
          <a:p>
            <a:pPr marL="812800" lvl="4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charset="0"/>
                <a:cs typeface="Arial" charset="0"/>
              </a:rPr>
              <a:t>Organização de acordo com a lei comercial e fiscal</a:t>
            </a:r>
          </a:p>
          <a:p>
            <a:pPr marL="812800" lvl="4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dirty="0">
                <a:latin typeface="Arial" charset="0"/>
                <a:cs typeface="Arial" charset="0"/>
              </a:rPr>
              <a:t>Elaborar processo de documentação fiscal</a:t>
            </a:r>
          </a:p>
          <a:p>
            <a:pPr marL="355600" lvl="1" indent="-355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  <a:cs typeface="Arial" charset="0"/>
              </a:rPr>
              <a:t>Em ambos os casos obrigados a ter a escrita centralizada e mantê-la arquivada e em boa ordem durante </a:t>
            </a:r>
            <a:r>
              <a:rPr lang="pt-PT" b="1" dirty="0">
                <a:latin typeface="Arial" charset="0"/>
                <a:cs typeface="Arial" charset="0"/>
              </a:rPr>
              <a:t>10 anos</a:t>
            </a:r>
          </a:p>
        </p:txBody>
      </p:sp>
      <p:sp>
        <p:nvSpPr>
          <p:cNvPr id="175106" name="CaixaDeTexto 7"/>
          <p:cNvSpPr txBox="1">
            <a:spLocks noChangeArrowheads="1"/>
          </p:cNvSpPr>
          <p:nvPr/>
        </p:nvSpPr>
        <p:spPr bwMode="auto">
          <a:xfrm>
            <a:off x="1813780" y="560999"/>
            <a:ext cx="943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Obrigações contabilísticas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  [</a:t>
            </a:r>
            <a:r>
              <a:rPr lang="pt-P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Art.ºs</a:t>
            </a:r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 116.º a 118.º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88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05913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001838" y="1684338"/>
          <a:ext cx="8229600" cy="414528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012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341"/>
              </p:ext>
            </p:extLst>
          </p:nvPr>
        </p:nvGraphicFramePr>
        <p:xfrm>
          <a:off x="365759" y="548682"/>
          <a:ext cx="11480497" cy="5472613"/>
        </p:xfrm>
        <a:graphic>
          <a:graphicData uri="http://schemas.openxmlformats.org/drawingml/2006/table">
            <a:tbl>
              <a:tblPr/>
              <a:tblGrid>
                <a:gridCol w="1212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7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780">
                <a:tc gridSpan="2">
                  <a:txBody>
                    <a:bodyPr/>
                    <a:lstStyle/>
                    <a:p>
                      <a:pPr marL="457200" marR="0" lvl="1" indent="-1857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Cálculo do IRS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06">
                <a:tc gridSpan="2">
                  <a:txBody>
                    <a:bodyPr/>
                    <a:lstStyle/>
                    <a:p>
                      <a:pPr marL="533400" marR="0" lvl="1" indent="-263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Rendimentos brutos de cada categoria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P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Deduções específicas de cada categoria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Rendimento líquido de cada categoria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Dedução de perdas de cada categoria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Rendimento coletável </a:t>
                      </a: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(soma dos rendimentos líquidos de cada categoria A+B+E+F+G+H)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(:)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Quociente familiar - divide o RC por 2 - se existir </a:t>
                      </a: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opção</a:t>
                      </a: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pela tributação conjunta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Aplicação das taxas gerais da tabela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Quociente familiar - multiplica por 2 - se tiver existido </a:t>
                      </a: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opção</a:t>
                      </a: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pela tributação conjunta</a:t>
                      </a:r>
                      <a:endParaRPr kumimoji="0" lang="pt-P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Coleta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Deduções pessoais e de despesas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IRS liquidado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(-)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Deduções financeiras (retenções na fonte + pagamentos por conta)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(=)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IRS a pagar ou a recuperar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89</a:t>
            </a:fld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81008"/>
      </p:ext>
    </p:extLst>
  </p:cSld>
  <p:clrMapOvr>
    <a:masterClrMapping/>
  </p:clrMapOvr>
  <p:transition spd="med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5759" y="1663612"/>
            <a:ext cx="11500338" cy="435276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Pelo </a:t>
            </a: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critério da permanência: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Tenham </a:t>
            </a:r>
            <a:r>
              <a:rPr lang="pt-PT" sz="1800" b="1" dirty="0">
                <a:latin typeface="Arial" charset="0"/>
              </a:rPr>
              <a:t>permanecido</a:t>
            </a:r>
            <a:r>
              <a:rPr lang="pt-PT" sz="1800" dirty="0">
                <a:latin typeface="Arial" charset="0"/>
              </a:rPr>
              <a:t> em território português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mais de 183 dias</a:t>
            </a:r>
            <a:r>
              <a:rPr lang="pt-PT" sz="1800" dirty="0">
                <a:latin typeface="Arial" charset="0"/>
              </a:rPr>
              <a:t>, seguidos ou interpolados, em qualquer período de 12 meses com início ou fim no ano em causa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pt-PT" sz="1800" dirty="0">
                <a:latin typeface="Arial" charset="0"/>
              </a:rPr>
              <a:t>por </a:t>
            </a:r>
            <a:r>
              <a:rPr lang="pt-P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menos de 183 dias </a:t>
            </a:r>
            <a:r>
              <a:rPr lang="pt-PT" sz="1800" dirty="0">
                <a:latin typeface="Arial" charset="0"/>
              </a:rPr>
              <a:t>mas disponham num qualquer dia do período de 12 meses de habitação em condições que façam supor intenção atual de a manter e ocupar como </a:t>
            </a: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residência habitual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Considera-se como </a:t>
            </a:r>
            <a:r>
              <a:rPr lang="pt-PT" sz="1800" b="1" dirty="0">
                <a:latin typeface="Arial" charset="0"/>
              </a:rPr>
              <a:t>dia de presença em território português </a:t>
            </a:r>
            <a:r>
              <a:rPr lang="pt-PT" sz="1800" dirty="0">
                <a:latin typeface="Arial" charset="0"/>
              </a:rPr>
              <a:t>qualquer dia completo ou parcial, que inclua dormida no mesmo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sz="1800" dirty="0">
                <a:latin typeface="Arial" charset="0"/>
              </a:rPr>
              <a:t>Pelo </a:t>
            </a: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critério da entidade devedora </a:t>
            </a:r>
            <a:r>
              <a:rPr lang="pt-PT" sz="1800" dirty="0">
                <a:latin typeface="Arial" charset="0"/>
              </a:rPr>
              <a:t>de rendimentos (“fonte”):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Em 31 de Dezembro sejam </a:t>
            </a: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tripulantes</a:t>
            </a:r>
            <a:r>
              <a:rPr lang="pt-PT" sz="1800" dirty="0">
                <a:latin typeface="Arial" charset="0"/>
              </a:rPr>
              <a:t> de navios ou aeronaves desde que estejam ao serviço de </a:t>
            </a:r>
            <a:r>
              <a:rPr lang="pt-PT" sz="1800" b="1" dirty="0">
                <a:latin typeface="Arial" charset="0"/>
              </a:rPr>
              <a:t>entidades residentes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pt-PT" sz="1800" dirty="0">
                <a:latin typeface="Arial" charset="0"/>
              </a:rPr>
              <a:t>Desempenhem no estrangeiro funções ou comissões de carácter público ao </a:t>
            </a: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serviço do Estado Português</a:t>
            </a:r>
          </a:p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  <a:p>
            <a:pPr marL="177800" indent="-177800">
              <a:spcBef>
                <a:spcPts val="1200"/>
              </a:spcBef>
              <a:buFont typeface="Wingdings" pitchFamily="2" charset="2"/>
              <a:buChar char="§"/>
            </a:pPr>
            <a:endParaRPr lang="pt-PT" sz="1800" dirty="0">
              <a:latin typeface="Arial" charset="0"/>
            </a:endParaRPr>
          </a:p>
        </p:txBody>
      </p:sp>
      <p:sp>
        <p:nvSpPr>
          <p:cNvPr id="33795" name="CaixaDeTexto 6"/>
          <p:cNvSpPr txBox="1">
            <a:spLocks noChangeArrowheads="1"/>
          </p:cNvSpPr>
          <p:nvPr/>
        </p:nvSpPr>
        <p:spPr bwMode="auto">
          <a:xfrm>
            <a:off x="1769745" y="564384"/>
            <a:ext cx="100765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residência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[Art.º 16.º, n.ºs 1 a 4 ]</a:t>
            </a: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400" b="1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9</a:t>
            </a:fld>
            <a:endParaRPr lang="pt-P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71735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2025" y="333375"/>
            <a:ext cx="944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 DO BLOCO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11"/>
          <p:cNvSpPr txBox="1">
            <a:spLocks noChangeArrowheads="1"/>
          </p:cNvSpPr>
          <p:nvPr/>
        </p:nvSpPr>
        <p:spPr bwMode="auto">
          <a:xfrm>
            <a:off x="7708075" y="4816585"/>
            <a:ext cx="3562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JOÃO CANEDO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jpcanedo@iseg.ulisboa.pt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Adaptação por MSP</a:t>
            </a: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mspinto@iseg.ulisboa.pt</a:t>
            </a:r>
          </a:p>
          <a:p>
            <a:pPr algn="ctr"/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12"/>
          <p:cNvSpPr txBox="1">
            <a:spLocks noGrp="1"/>
          </p:cNvSpPr>
          <p:nvPr/>
        </p:nvSpPr>
        <p:spPr bwMode="auto">
          <a:xfrm>
            <a:off x="11096956" y="6200776"/>
            <a:ext cx="7493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defRPr/>
            </a:pPr>
            <a:fld id="{5980EA4F-6CB3-492F-946C-89773CAE5CF1}" type="slidenum">
              <a:rPr lang="pt-PT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90</a:t>
            </a:fld>
            <a:endParaRPr lang="pt-P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2ISEG\Docência\Imagens\logotipo_iseg_UniversidadeLisbo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6200776"/>
            <a:ext cx="958074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2196EC1-3E82-D4E0-705E-385BCC09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33" y="1620421"/>
            <a:ext cx="6325776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850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11926</TotalTime>
  <Words>9614</Words>
  <Application>Microsoft Office PowerPoint</Application>
  <PresentationFormat>Ecrã Panorâmico</PresentationFormat>
  <Paragraphs>1120</Paragraphs>
  <Slides>90</Slides>
  <Notes>89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90</vt:i4>
      </vt:variant>
    </vt:vector>
  </HeadingPairs>
  <TitlesOfParts>
    <vt:vector size="95" baseType="lpstr">
      <vt:lpstr>Arial</vt:lpstr>
      <vt:lpstr>Calibri</vt:lpstr>
      <vt:lpstr>Calibri Light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jpcanedo</dc:creator>
  <cp:lastModifiedBy>Miguel Silva Pinto</cp:lastModifiedBy>
  <cp:revision>509</cp:revision>
  <cp:lastPrinted>2023-06-14T16:27:43Z</cp:lastPrinted>
  <dcterms:created xsi:type="dcterms:W3CDTF">2020-02-11T20:17:52Z</dcterms:created>
  <dcterms:modified xsi:type="dcterms:W3CDTF">2023-11-20T09:50:30Z</dcterms:modified>
</cp:coreProperties>
</file>